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259" r:id="rId4"/>
    <p:sldId id="261" r:id="rId5"/>
    <p:sldId id="304" r:id="rId6"/>
    <p:sldId id="287" r:id="rId7"/>
    <p:sldId id="286" r:id="rId8"/>
    <p:sldId id="283" r:id="rId9"/>
    <p:sldId id="282" r:id="rId10"/>
    <p:sldId id="284" r:id="rId11"/>
    <p:sldId id="285" r:id="rId12"/>
    <p:sldId id="264" r:id="rId13"/>
    <p:sldId id="266" r:id="rId14"/>
    <p:sldId id="262" r:id="rId15"/>
    <p:sldId id="288" r:id="rId16"/>
    <p:sldId id="290" r:id="rId17"/>
    <p:sldId id="294" r:id="rId18"/>
    <p:sldId id="298" r:id="rId19"/>
    <p:sldId id="295" r:id="rId20"/>
    <p:sldId id="296" r:id="rId21"/>
    <p:sldId id="297" r:id="rId22"/>
    <p:sldId id="291" r:id="rId23"/>
    <p:sldId id="299" r:id="rId24"/>
    <p:sldId id="300" r:id="rId25"/>
    <p:sldId id="301" r:id="rId26"/>
    <p:sldId id="302" r:id="rId27"/>
    <p:sldId id="303" r:id="rId28"/>
    <p:sldId id="293" r:id="rId29"/>
    <p:sldId id="292" r:id="rId30"/>
    <p:sldId id="305" r:id="rId31"/>
    <p:sldId id="306" r:id="rId32"/>
    <p:sldId id="307" r:id="rId33"/>
    <p:sldId id="310" r:id="rId34"/>
    <p:sldId id="312" r:id="rId35"/>
    <p:sldId id="316" r:id="rId36"/>
    <p:sldId id="311" r:id="rId37"/>
    <p:sldId id="318" r:id="rId38"/>
    <p:sldId id="317" r:id="rId39"/>
    <p:sldId id="308" r:id="rId40"/>
    <p:sldId id="319" r:id="rId41"/>
    <p:sldId id="328" r:id="rId42"/>
    <p:sldId id="263" r:id="rId43"/>
    <p:sldId id="265" r:id="rId44"/>
    <p:sldId id="280" r:id="rId45"/>
    <p:sldId id="268" r:id="rId46"/>
    <p:sldId id="269" r:id="rId47"/>
    <p:sldId id="327" r:id="rId48"/>
    <p:sldId id="326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67" r:id="rId59"/>
    <p:sldId id="320" r:id="rId60"/>
    <p:sldId id="321" r:id="rId61"/>
    <p:sldId id="322" r:id="rId62"/>
    <p:sldId id="323" r:id="rId63"/>
    <p:sldId id="324" r:id="rId64"/>
    <p:sldId id="325" r:id="rId65"/>
    <p:sldId id="330" r:id="rId66"/>
    <p:sldId id="331" r:id="rId67"/>
    <p:sldId id="332" r:id="rId68"/>
    <p:sldId id="329" r:id="rId69"/>
    <p:sldId id="333" r:id="rId70"/>
    <p:sldId id="335" r:id="rId71"/>
    <p:sldId id="336" r:id="rId72"/>
    <p:sldId id="334" r:id="rId73"/>
    <p:sldId id="341" r:id="rId74"/>
    <p:sldId id="342" r:id="rId75"/>
    <p:sldId id="343" r:id="rId76"/>
    <p:sldId id="337" r:id="rId77"/>
    <p:sldId id="339" r:id="rId78"/>
    <p:sldId id="338" r:id="rId79"/>
    <p:sldId id="340" r:id="rId80"/>
    <p:sldId id="2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5E278A-FF0E-49A4-B170-79828D63BBAD}">
          <p14:sldIdLst>
            <p14:sldId id="256"/>
            <p14:sldId id="257"/>
            <p14:sldId id="259"/>
            <p14:sldId id="261"/>
            <p14:sldId id="304"/>
            <p14:sldId id="287"/>
            <p14:sldId id="286"/>
          </p14:sldIdLst>
        </p14:section>
        <p14:section name="manifesto" id="{CEEF8C71-86C7-47E5-BB00-804B18E9324F}">
          <p14:sldIdLst>
            <p14:sldId id="283"/>
            <p14:sldId id="282"/>
            <p14:sldId id="284"/>
            <p14:sldId id="285"/>
            <p14:sldId id="264"/>
            <p14:sldId id="266"/>
            <p14:sldId id="262"/>
          </p14:sldIdLst>
        </p14:section>
        <p14:section name="test driven" id="{19E0190F-C6F8-44E9-A8B7-15BC1DA0609D}">
          <p14:sldIdLst>
            <p14:sldId id="288"/>
            <p14:sldId id="290"/>
            <p14:sldId id="294"/>
            <p14:sldId id="298"/>
            <p14:sldId id="295"/>
            <p14:sldId id="296"/>
            <p14:sldId id="297"/>
            <p14:sldId id="291"/>
            <p14:sldId id="299"/>
            <p14:sldId id="300"/>
            <p14:sldId id="301"/>
            <p14:sldId id="302"/>
            <p14:sldId id="303"/>
            <p14:sldId id="293"/>
            <p14:sldId id="292"/>
          </p14:sldIdLst>
        </p14:section>
        <p14:section name="Programmation collaborative" id="{25F96E7D-F7D6-4EA7-B57F-F557691A334D}">
          <p14:sldIdLst>
            <p14:sldId id="305"/>
            <p14:sldId id="306"/>
            <p14:sldId id="307"/>
            <p14:sldId id="310"/>
            <p14:sldId id="312"/>
            <p14:sldId id="316"/>
            <p14:sldId id="311"/>
            <p14:sldId id="318"/>
            <p14:sldId id="317"/>
            <p14:sldId id="308"/>
            <p14:sldId id="319"/>
            <p14:sldId id="328"/>
          </p14:sldIdLst>
        </p14:section>
        <p14:section name="Clean Code" id="{31005359-DDD4-41BA-A106-D222280AACBB}">
          <p14:sldIdLst>
            <p14:sldId id="263"/>
            <p14:sldId id="265"/>
            <p14:sldId id="280"/>
            <p14:sldId id="268"/>
            <p14:sldId id="269"/>
            <p14:sldId id="327"/>
            <p14:sldId id="326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67"/>
          </p14:sldIdLst>
        </p14:section>
        <p14:section name="refactoring" id="{4C4BEA5F-A659-4B43-B101-58EE137CC041}">
          <p14:sldIdLst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BDD" id="{E4829350-66EF-4C7E-84E7-C8EF38197EA6}">
          <p14:sldIdLst>
            <p14:sldId id="330"/>
            <p14:sldId id="331"/>
          </p14:sldIdLst>
        </p14:section>
        <p14:section name="debugging" id="{13741A4D-4F0C-4E16-99B8-C2B34CB165D1}">
          <p14:sldIdLst/>
        </p14:section>
        <p14:section name="Patterns &amp; others" id="{26288C8A-12C1-4437-B19F-B13E24263AE4}">
          <p14:sldIdLst>
            <p14:sldId id="332"/>
            <p14:sldId id="329"/>
            <p14:sldId id="333"/>
            <p14:sldId id="335"/>
            <p14:sldId id="336"/>
            <p14:sldId id="334"/>
            <p14:sldId id="341"/>
            <p14:sldId id="342"/>
            <p14:sldId id="343"/>
            <p14:sldId id="337"/>
            <p14:sldId id="339"/>
            <p14:sldId id="338"/>
            <p14:sldId id="340"/>
          </p14:sldIdLst>
        </p14:section>
        <p14:section name="references" id="{B6F55BA4-4C0C-4933-B873-00E5C8EF1DA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H Cedric" initials="HC" lastIdx="1" clrIdx="2">
    <p:extLst>
      <p:ext uri="{19B8F6BF-5375-455C-9EA6-DF929625EA0E}">
        <p15:presenceInfo xmlns:p15="http://schemas.microsoft.com/office/powerpoint/2012/main" userId="a136e17b181a74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 autoAdjust="0"/>
    <p:restoredTop sz="81809" autoAdjust="0"/>
  </p:normalViewPr>
  <p:slideViewPr>
    <p:cSldViewPr snapToGrid="0">
      <p:cViewPr varScale="1">
        <p:scale>
          <a:sx n="108" d="100"/>
          <a:sy n="108" d="100"/>
        </p:scale>
        <p:origin x="11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C54F2-954A-469F-B14F-B5F1223B6E5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C874171-6A90-46D9-B015-E1EBD32C64CD}">
      <dgm:prSet phldrT="[Text]" custT="1"/>
      <dgm:spPr/>
      <dgm:t>
        <a:bodyPr/>
        <a:lstStyle/>
        <a:p>
          <a:r>
            <a:rPr lang="fr-FR" sz="1200" dirty="0"/>
            <a:t>End 2 end tests</a:t>
          </a:r>
        </a:p>
      </dgm:t>
    </dgm:pt>
    <dgm:pt modelId="{B520EB93-1D1D-40A4-B8BF-0BAF35EB04F4}" type="parTrans" cxnId="{44B93BB0-682B-45BE-9089-A0F76862224D}">
      <dgm:prSet/>
      <dgm:spPr/>
      <dgm:t>
        <a:bodyPr/>
        <a:lstStyle/>
        <a:p>
          <a:endParaRPr lang="fr-FR" sz="1100"/>
        </a:p>
      </dgm:t>
    </dgm:pt>
    <dgm:pt modelId="{01FDC98E-CD27-4AED-AC20-6D9045F03943}" type="sibTrans" cxnId="{44B93BB0-682B-45BE-9089-A0F76862224D}">
      <dgm:prSet/>
      <dgm:spPr/>
      <dgm:t>
        <a:bodyPr/>
        <a:lstStyle/>
        <a:p>
          <a:endParaRPr lang="fr-FR" sz="1100"/>
        </a:p>
      </dgm:t>
    </dgm:pt>
    <dgm:pt modelId="{7975E9D2-CF81-478D-AF4F-481133A68E63}">
      <dgm:prSet phldrT="[Text]" custT="1"/>
      <dgm:spPr/>
      <dgm:t>
        <a:bodyPr/>
        <a:lstStyle/>
        <a:p>
          <a:r>
            <a:rPr lang="fr-FR" sz="1200" dirty="0" err="1"/>
            <a:t>Integration</a:t>
          </a:r>
          <a:r>
            <a:rPr lang="fr-FR" sz="1200" dirty="0"/>
            <a:t> tests</a:t>
          </a:r>
        </a:p>
      </dgm:t>
    </dgm:pt>
    <dgm:pt modelId="{5B4FB0EF-2F80-4BEF-8C6C-0DC8FFE15444}" type="parTrans" cxnId="{4AD05373-F501-4103-9828-FBCDFA62D7C8}">
      <dgm:prSet/>
      <dgm:spPr/>
      <dgm:t>
        <a:bodyPr/>
        <a:lstStyle/>
        <a:p>
          <a:endParaRPr lang="fr-FR" sz="1100"/>
        </a:p>
      </dgm:t>
    </dgm:pt>
    <dgm:pt modelId="{B41DD39C-A5C7-434B-9FA5-BD46A9FB3026}" type="sibTrans" cxnId="{4AD05373-F501-4103-9828-FBCDFA62D7C8}">
      <dgm:prSet/>
      <dgm:spPr/>
      <dgm:t>
        <a:bodyPr/>
        <a:lstStyle/>
        <a:p>
          <a:endParaRPr lang="fr-FR" sz="1100"/>
        </a:p>
      </dgm:t>
    </dgm:pt>
    <dgm:pt modelId="{D22EF10F-204D-4F13-B8AE-E0BEC00FF9B5}">
      <dgm:prSet phldrT="[Text]" custT="1"/>
      <dgm:spPr/>
      <dgm:t>
        <a:bodyPr/>
        <a:lstStyle/>
        <a:p>
          <a:r>
            <a:rPr lang="fr-FR" sz="1200" dirty="0"/>
            <a:t>Unit tests</a:t>
          </a:r>
        </a:p>
      </dgm:t>
    </dgm:pt>
    <dgm:pt modelId="{0EA0562B-BA4E-49DF-9249-6DCCD17D8C9E}" type="parTrans" cxnId="{0083FC61-1DB4-4ED1-9DC0-E8E19179DE24}">
      <dgm:prSet/>
      <dgm:spPr/>
      <dgm:t>
        <a:bodyPr/>
        <a:lstStyle/>
        <a:p>
          <a:endParaRPr lang="fr-FR" sz="1100"/>
        </a:p>
      </dgm:t>
    </dgm:pt>
    <dgm:pt modelId="{D2AD33BD-BEE6-4918-8E5A-C56DC7B1266E}" type="sibTrans" cxnId="{0083FC61-1DB4-4ED1-9DC0-E8E19179DE24}">
      <dgm:prSet/>
      <dgm:spPr/>
      <dgm:t>
        <a:bodyPr/>
        <a:lstStyle/>
        <a:p>
          <a:endParaRPr lang="fr-FR" sz="1100"/>
        </a:p>
      </dgm:t>
    </dgm:pt>
    <dgm:pt modelId="{9C17E614-674D-490B-9FF3-FA97647AF3DC}" type="pres">
      <dgm:prSet presAssocID="{640C54F2-954A-469F-B14F-B5F1223B6E5C}" presName="compositeShape" presStyleCnt="0">
        <dgm:presLayoutVars>
          <dgm:dir/>
          <dgm:resizeHandles/>
        </dgm:presLayoutVars>
      </dgm:prSet>
      <dgm:spPr/>
    </dgm:pt>
    <dgm:pt modelId="{E4E11212-6B4F-4BCB-9BBA-FF17CFEB2C39}" type="pres">
      <dgm:prSet presAssocID="{640C54F2-954A-469F-B14F-B5F1223B6E5C}" presName="pyramid" presStyleLbl="node1" presStyleIdx="0" presStyleCnt="1"/>
      <dgm:spPr/>
    </dgm:pt>
    <dgm:pt modelId="{DB54F14C-E8EF-4FE4-9D15-6A72405B78A4}" type="pres">
      <dgm:prSet presAssocID="{640C54F2-954A-469F-B14F-B5F1223B6E5C}" presName="theList" presStyleCnt="0"/>
      <dgm:spPr/>
    </dgm:pt>
    <dgm:pt modelId="{84A578E0-D3CE-46F4-AD3A-823E5C6A6229}" type="pres">
      <dgm:prSet presAssocID="{7C874171-6A90-46D9-B015-E1EBD32C64CD}" presName="aNode" presStyleLbl="fgAcc1" presStyleIdx="0" presStyleCnt="3">
        <dgm:presLayoutVars>
          <dgm:bulletEnabled val="1"/>
        </dgm:presLayoutVars>
      </dgm:prSet>
      <dgm:spPr/>
    </dgm:pt>
    <dgm:pt modelId="{5A0257E3-964C-4979-B54D-AD983570A334}" type="pres">
      <dgm:prSet presAssocID="{7C874171-6A90-46D9-B015-E1EBD32C64CD}" presName="aSpace" presStyleCnt="0"/>
      <dgm:spPr/>
    </dgm:pt>
    <dgm:pt modelId="{52A9CAA7-9878-4D90-9CFF-5902C7D8D792}" type="pres">
      <dgm:prSet presAssocID="{7975E9D2-CF81-478D-AF4F-481133A68E63}" presName="aNode" presStyleLbl="fgAcc1" presStyleIdx="1" presStyleCnt="3">
        <dgm:presLayoutVars>
          <dgm:bulletEnabled val="1"/>
        </dgm:presLayoutVars>
      </dgm:prSet>
      <dgm:spPr/>
    </dgm:pt>
    <dgm:pt modelId="{B8CF2E76-D536-4307-9DB4-83FA23DC7F00}" type="pres">
      <dgm:prSet presAssocID="{7975E9D2-CF81-478D-AF4F-481133A68E63}" presName="aSpace" presStyleCnt="0"/>
      <dgm:spPr/>
    </dgm:pt>
    <dgm:pt modelId="{3581EE78-E339-448C-9F2A-9F3C4662F05D}" type="pres">
      <dgm:prSet presAssocID="{D22EF10F-204D-4F13-B8AE-E0BEC00FF9B5}" presName="aNode" presStyleLbl="fgAcc1" presStyleIdx="2" presStyleCnt="3">
        <dgm:presLayoutVars>
          <dgm:bulletEnabled val="1"/>
        </dgm:presLayoutVars>
      </dgm:prSet>
      <dgm:spPr/>
    </dgm:pt>
    <dgm:pt modelId="{B3CF16CB-7E7B-49EB-9741-E314F3EFE171}" type="pres">
      <dgm:prSet presAssocID="{D22EF10F-204D-4F13-B8AE-E0BEC00FF9B5}" presName="aSpace" presStyleCnt="0"/>
      <dgm:spPr/>
    </dgm:pt>
  </dgm:ptLst>
  <dgm:cxnLst>
    <dgm:cxn modelId="{33958339-274B-447D-8C58-729DEDFA56D6}" type="presOf" srcId="{640C54F2-954A-469F-B14F-B5F1223B6E5C}" destId="{9C17E614-674D-490B-9FF3-FA97647AF3DC}" srcOrd="0" destOrd="0" presId="urn:microsoft.com/office/officeart/2005/8/layout/pyramid2"/>
    <dgm:cxn modelId="{0083FC61-1DB4-4ED1-9DC0-E8E19179DE24}" srcId="{640C54F2-954A-469F-B14F-B5F1223B6E5C}" destId="{D22EF10F-204D-4F13-B8AE-E0BEC00FF9B5}" srcOrd="2" destOrd="0" parTransId="{0EA0562B-BA4E-49DF-9249-6DCCD17D8C9E}" sibTransId="{D2AD33BD-BEE6-4918-8E5A-C56DC7B1266E}"/>
    <dgm:cxn modelId="{4C34C46E-DC8A-4CA9-9136-D3F555B5C296}" type="presOf" srcId="{7C874171-6A90-46D9-B015-E1EBD32C64CD}" destId="{84A578E0-D3CE-46F4-AD3A-823E5C6A6229}" srcOrd="0" destOrd="0" presId="urn:microsoft.com/office/officeart/2005/8/layout/pyramid2"/>
    <dgm:cxn modelId="{4AD05373-F501-4103-9828-FBCDFA62D7C8}" srcId="{640C54F2-954A-469F-B14F-B5F1223B6E5C}" destId="{7975E9D2-CF81-478D-AF4F-481133A68E63}" srcOrd="1" destOrd="0" parTransId="{5B4FB0EF-2F80-4BEF-8C6C-0DC8FFE15444}" sibTransId="{B41DD39C-A5C7-434B-9FA5-BD46A9FB3026}"/>
    <dgm:cxn modelId="{44B93BB0-682B-45BE-9089-A0F76862224D}" srcId="{640C54F2-954A-469F-B14F-B5F1223B6E5C}" destId="{7C874171-6A90-46D9-B015-E1EBD32C64CD}" srcOrd="0" destOrd="0" parTransId="{B520EB93-1D1D-40A4-B8BF-0BAF35EB04F4}" sibTransId="{01FDC98E-CD27-4AED-AC20-6D9045F03943}"/>
    <dgm:cxn modelId="{2AE9F9BD-3499-491F-8145-1FD788A6BA50}" type="presOf" srcId="{D22EF10F-204D-4F13-B8AE-E0BEC00FF9B5}" destId="{3581EE78-E339-448C-9F2A-9F3C4662F05D}" srcOrd="0" destOrd="0" presId="urn:microsoft.com/office/officeart/2005/8/layout/pyramid2"/>
    <dgm:cxn modelId="{A6F603F4-BDA7-459D-82E5-40B14FD1C872}" type="presOf" srcId="{7975E9D2-CF81-478D-AF4F-481133A68E63}" destId="{52A9CAA7-9878-4D90-9CFF-5902C7D8D792}" srcOrd="0" destOrd="0" presId="urn:microsoft.com/office/officeart/2005/8/layout/pyramid2"/>
    <dgm:cxn modelId="{6E550151-788D-4EF0-B7AD-B866A953051F}" type="presParOf" srcId="{9C17E614-674D-490B-9FF3-FA97647AF3DC}" destId="{E4E11212-6B4F-4BCB-9BBA-FF17CFEB2C39}" srcOrd="0" destOrd="0" presId="urn:microsoft.com/office/officeart/2005/8/layout/pyramid2"/>
    <dgm:cxn modelId="{2FD99F83-3CF9-415D-B875-647F872D3692}" type="presParOf" srcId="{9C17E614-674D-490B-9FF3-FA97647AF3DC}" destId="{DB54F14C-E8EF-4FE4-9D15-6A72405B78A4}" srcOrd="1" destOrd="0" presId="urn:microsoft.com/office/officeart/2005/8/layout/pyramid2"/>
    <dgm:cxn modelId="{5EE1E34F-9ADC-4023-8F4F-B916F450358D}" type="presParOf" srcId="{DB54F14C-E8EF-4FE4-9D15-6A72405B78A4}" destId="{84A578E0-D3CE-46F4-AD3A-823E5C6A6229}" srcOrd="0" destOrd="0" presId="urn:microsoft.com/office/officeart/2005/8/layout/pyramid2"/>
    <dgm:cxn modelId="{74BD73F5-411A-46B6-A0E6-B84D8BA5E44D}" type="presParOf" srcId="{DB54F14C-E8EF-4FE4-9D15-6A72405B78A4}" destId="{5A0257E3-964C-4979-B54D-AD983570A334}" srcOrd="1" destOrd="0" presId="urn:microsoft.com/office/officeart/2005/8/layout/pyramid2"/>
    <dgm:cxn modelId="{B1B2C807-1075-424B-9562-FE47B9A41F22}" type="presParOf" srcId="{DB54F14C-E8EF-4FE4-9D15-6A72405B78A4}" destId="{52A9CAA7-9878-4D90-9CFF-5902C7D8D792}" srcOrd="2" destOrd="0" presId="urn:microsoft.com/office/officeart/2005/8/layout/pyramid2"/>
    <dgm:cxn modelId="{C4CA7D25-1B33-4476-985F-0B7581894D74}" type="presParOf" srcId="{DB54F14C-E8EF-4FE4-9D15-6A72405B78A4}" destId="{B8CF2E76-D536-4307-9DB4-83FA23DC7F00}" srcOrd="3" destOrd="0" presId="urn:microsoft.com/office/officeart/2005/8/layout/pyramid2"/>
    <dgm:cxn modelId="{0AB76D52-A709-48C6-B6BD-355E80D77988}" type="presParOf" srcId="{DB54F14C-E8EF-4FE4-9D15-6A72405B78A4}" destId="{3581EE78-E339-448C-9F2A-9F3C4662F05D}" srcOrd="4" destOrd="0" presId="urn:microsoft.com/office/officeart/2005/8/layout/pyramid2"/>
    <dgm:cxn modelId="{156B4E0B-B718-4D35-9CDB-73FC2939A858}" type="presParOf" srcId="{DB54F14C-E8EF-4FE4-9D15-6A72405B78A4}" destId="{B3CF16CB-7E7B-49EB-9741-E314F3EFE17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80187-84F8-4E71-93C4-B7A84C1FD1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4915D93-0A71-4D2C-B399-13241AD7EB13}">
      <dgm:prSet phldrT="[Text]"/>
      <dgm:spPr>
        <a:solidFill>
          <a:srgbClr val="FF0000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fail</a:t>
          </a:r>
        </a:p>
      </dgm:t>
    </dgm:pt>
    <dgm:pt modelId="{6784CBC9-5049-4C7F-802A-DB8E025CFB33}" type="parTrans" cxnId="{647AE704-350F-4D11-B5E2-198F1C0A7BBE}">
      <dgm:prSet/>
      <dgm:spPr/>
      <dgm:t>
        <a:bodyPr/>
        <a:lstStyle/>
        <a:p>
          <a:endParaRPr lang="fr-FR"/>
        </a:p>
      </dgm:t>
    </dgm:pt>
    <dgm:pt modelId="{A66F2F09-3CCA-4488-94AE-4F0B47456752}" type="sibTrans" cxnId="{647AE704-350F-4D11-B5E2-198F1C0A7BBE}">
      <dgm:prSet/>
      <dgm:spPr/>
      <dgm:t>
        <a:bodyPr/>
        <a:lstStyle/>
        <a:p>
          <a:endParaRPr lang="fr-FR"/>
        </a:p>
      </dgm:t>
    </dgm:pt>
    <dgm:pt modelId="{3DC06556-8FE8-4D5C-89AE-C4391DC83B35}">
      <dgm:prSet phldrT="[Text]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/>
            <a:t>correct</a:t>
          </a:r>
        </a:p>
      </dgm:t>
    </dgm:pt>
    <dgm:pt modelId="{D1FA272C-84B9-4A64-B6B4-D707DE276451}" type="parTrans" cxnId="{CD7D33B7-8DCA-448A-A01C-0B5436510D5D}">
      <dgm:prSet/>
      <dgm:spPr/>
      <dgm:t>
        <a:bodyPr/>
        <a:lstStyle/>
        <a:p>
          <a:endParaRPr lang="fr-FR"/>
        </a:p>
      </dgm:t>
    </dgm:pt>
    <dgm:pt modelId="{4AF41F81-908F-4212-AEC8-C6CFC6F5E392}" type="sibTrans" cxnId="{CD7D33B7-8DCA-448A-A01C-0B5436510D5D}">
      <dgm:prSet/>
      <dgm:spPr/>
      <dgm:t>
        <a:bodyPr/>
        <a:lstStyle/>
        <a:p>
          <a:endParaRPr lang="fr-FR"/>
        </a:p>
      </dgm:t>
    </dgm:pt>
    <dgm:pt modelId="{5524E1CD-3D30-4AB4-BFA4-D0DBA1DA6C10}">
      <dgm:prSet phldrT="[Text]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err="1"/>
            <a:t>refactor</a:t>
          </a:r>
          <a:endParaRPr lang="fr-FR" dirty="0"/>
        </a:p>
      </dgm:t>
    </dgm:pt>
    <dgm:pt modelId="{963E0BFA-7382-4841-9504-C05B5CB55858}" type="parTrans" cxnId="{AF052B3F-8C8F-4ABA-8521-8628C3820ED5}">
      <dgm:prSet/>
      <dgm:spPr/>
      <dgm:t>
        <a:bodyPr/>
        <a:lstStyle/>
        <a:p>
          <a:endParaRPr lang="fr-FR"/>
        </a:p>
      </dgm:t>
    </dgm:pt>
    <dgm:pt modelId="{D12C7080-CD11-47B5-9D8E-4C577B77E6D2}" type="sibTrans" cxnId="{AF052B3F-8C8F-4ABA-8521-8628C3820ED5}">
      <dgm:prSet/>
      <dgm:spPr/>
      <dgm:t>
        <a:bodyPr/>
        <a:lstStyle/>
        <a:p>
          <a:endParaRPr lang="fr-FR"/>
        </a:p>
      </dgm:t>
    </dgm:pt>
    <dgm:pt modelId="{FB150D34-A709-43DF-A024-B981FE95713A}" type="pres">
      <dgm:prSet presAssocID="{CE280187-84F8-4E71-93C4-B7A84C1FD1EF}" presName="cycle" presStyleCnt="0">
        <dgm:presLayoutVars>
          <dgm:dir/>
          <dgm:resizeHandles val="exact"/>
        </dgm:presLayoutVars>
      </dgm:prSet>
      <dgm:spPr/>
    </dgm:pt>
    <dgm:pt modelId="{AA9330AE-4A86-4198-8AC6-CD39AEF3A22D}" type="pres">
      <dgm:prSet presAssocID="{24915D93-0A71-4D2C-B399-13241AD7EB13}" presName="node" presStyleLbl="node1" presStyleIdx="0" presStyleCnt="3">
        <dgm:presLayoutVars>
          <dgm:bulletEnabled val="1"/>
        </dgm:presLayoutVars>
      </dgm:prSet>
      <dgm:spPr/>
    </dgm:pt>
    <dgm:pt modelId="{813EC681-6ADA-4777-9F6E-C4AE7452AA69}" type="pres">
      <dgm:prSet presAssocID="{A66F2F09-3CCA-4488-94AE-4F0B47456752}" presName="sibTrans" presStyleLbl="sibTrans2D1" presStyleIdx="0" presStyleCnt="3"/>
      <dgm:spPr/>
    </dgm:pt>
    <dgm:pt modelId="{14EF8375-0C5B-40FB-84B2-DCB302DBFAC1}" type="pres">
      <dgm:prSet presAssocID="{A66F2F09-3CCA-4488-94AE-4F0B47456752}" presName="connectorText" presStyleLbl="sibTrans2D1" presStyleIdx="0" presStyleCnt="3"/>
      <dgm:spPr/>
    </dgm:pt>
    <dgm:pt modelId="{11538694-EA29-4A33-8DA5-060CD8E59417}" type="pres">
      <dgm:prSet presAssocID="{3DC06556-8FE8-4D5C-89AE-C4391DC83B35}" presName="node" presStyleLbl="node1" presStyleIdx="1" presStyleCnt="3">
        <dgm:presLayoutVars>
          <dgm:bulletEnabled val="1"/>
        </dgm:presLayoutVars>
      </dgm:prSet>
      <dgm:spPr/>
    </dgm:pt>
    <dgm:pt modelId="{52924574-550A-4B27-9CCF-FD5099BDB411}" type="pres">
      <dgm:prSet presAssocID="{4AF41F81-908F-4212-AEC8-C6CFC6F5E392}" presName="sibTrans" presStyleLbl="sibTrans2D1" presStyleIdx="1" presStyleCnt="3"/>
      <dgm:spPr/>
    </dgm:pt>
    <dgm:pt modelId="{C0B02470-C107-4634-9637-FD67A016248E}" type="pres">
      <dgm:prSet presAssocID="{4AF41F81-908F-4212-AEC8-C6CFC6F5E392}" presName="connectorText" presStyleLbl="sibTrans2D1" presStyleIdx="1" presStyleCnt="3"/>
      <dgm:spPr/>
    </dgm:pt>
    <dgm:pt modelId="{69FCBFF8-6216-4406-AD60-DECA84652EC2}" type="pres">
      <dgm:prSet presAssocID="{5524E1CD-3D30-4AB4-BFA4-D0DBA1DA6C10}" presName="node" presStyleLbl="node1" presStyleIdx="2" presStyleCnt="3">
        <dgm:presLayoutVars>
          <dgm:bulletEnabled val="1"/>
        </dgm:presLayoutVars>
      </dgm:prSet>
      <dgm:spPr/>
    </dgm:pt>
    <dgm:pt modelId="{EE78C8E4-D2D0-46D4-B1F8-72A2CFE0EB42}" type="pres">
      <dgm:prSet presAssocID="{D12C7080-CD11-47B5-9D8E-4C577B77E6D2}" presName="sibTrans" presStyleLbl="sibTrans2D1" presStyleIdx="2" presStyleCnt="3"/>
      <dgm:spPr/>
    </dgm:pt>
    <dgm:pt modelId="{659AAD66-F301-4459-8F44-8EF7AB67101D}" type="pres">
      <dgm:prSet presAssocID="{D12C7080-CD11-47B5-9D8E-4C577B77E6D2}" presName="connectorText" presStyleLbl="sibTrans2D1" presStyleIdx="2" presStyleCnt="3"/>
      <dgm:spPr/>
    </dgm:pt>
  </dgm:ptLst>
  <dgm:cxnLst>
    <dgm:cxn modelId="{647AE704-350F-4D11-B5E2-198F1C0A7BBE}" srcId="{CE280187-84F8-4E71-93C4-B7A84C1FD1EF}" destId="{24915D93-0A71-4D2C-B399-13241AD7EB13}" srcOrd="0" destOrd="0" parTransId="{6784CBC9-5049-4C7F-802A-DB8E025CFB33}" sibTransId="{A66F2F09-3CCA-4488-94AE-4F0B47456752}"/>
    <dgm:cxn modelId="{0221B40E-5C33-4950-88C3-EFBA45780133}" type="presOf" srcId="{5524E1CD-3D30-4AB4-BFA4-D0DBA1DA6C10}" destId="{69FCBFF8-6216-4406-AD60-DECA84652EC2}" srcOrd="0" destOrd="0" presId="urn:microsoft.com/office/officeart/2005/8/layout/cycle2"/>
    <dgm:cxn modelId="{0889A91E-22ED-4427-9F36-543B8B8B5DDC}" type="presOf" srcId="{4AF41F81-908F-4212-AEC8-C6CFC6F5E392}" destId="{52924574-550A-4B27-9CCF-FD5099BDB411}" srcOrd="0" destOrd="0" presId="urn:microsoft.com/office/officeart/2005/8/layout/cycle2"/>
    <dgm:cxn modelId="{86340C27-9B7E-4EBD-8A8B-FAB0F5D8341B}" type="presOf" srcId="{3DC06556-8FE8-4D5C-89AE-C4391DC83B35}" destId="{11538694-EA29-4A33-8DA5-060CD8E59417}" srcOrd="0" destOrd="0" presId="urn:microsoft.com/office/officeart/2005/8/layout/cycle2"/>
    <dgm:cxn modelId="{AF052B3F-8C8F-4ABA-8521-8628C3820ED5}" srcId="{CE280187-84F8-4E71-93C4-B7A84C1FD1EF}" destId="{5524E1CD-3D30-4AB4-BFA4-D0DBA1DA6C10}" srcOrd="2" destOrd="0" parTransId="{963E0BFA-7382-4841-9504-C05B5CB55858}" sibTransId="{D12C7080-CD11-47B5-9D8E-4C577B77E6D2}"/>
    <dgm:cxn modelId="{72BB154B-92D7-4103-8D78-B9DCC100D29E}" type="presOf" srcId="{D12C7080-CD11-47B5-9D8E-4C577B77E6D2}" destId="{EE78C8E4-D2D0-46D4-B1F8-72A2CFE0EB42}" srcOrd="0" destOrd="0" presId="urn:microsoft.com/office/officeart/2005/8/layout/cycle2"/>
    <dgm:cxn modelId="{3CF3916C-A852-42C7-A93E-BF2CD514E94F}" type="presOf" srcId="{A66F2F09-3CCA-4488-94AE-4F0B47456752}" destId="{813EC681-6ADA-4777-9F6E-C4AE7452AA69}" srcOrd="0" destOrd="0" presId="urn:microsoft.com/office/officeart/2005/8/layout/cycle2"/>
    <dgm:cxn modelId="{33C55354-B9CE-4236-B4C0-DF9D08DCB8C6}" type="presOf" srcId="{CE280187-84F8-4E71-93C4-B7A84C1FD1EF}" destId="{FB150D34-A709-43DF-A024-B981FE95713A}" srcOrd="0" destOrd="0" presId="urn:microsoft.com/office/officeart/2005/8/layout/cycle2"/>
    <dgm:cxn modelId="{AD09849E-1702-4D7B-9583-32DC0E727A08}" type="presOf" srcId="{D12C7080-CD11-47B5-9D8E-4C577B77E6D2}" destId="{659AAD66-F301-4459-8F44-8EF7AB67101D}" srcOrd="1" destOrd="0" presId="urn:microsoft.com/office/officeart/2005/8/layout/cycle2"/>
    <dgm:cxn modelId="{CD7D33B7-8DCA-448A-A01C-0B5436510D5D}" srcId="{CE280187-84F8-4E71-93C4-B7A84C1FD1EF}" destId="{3DC06556-8FE8-4D5C-89AE-C4391DC83B35}" srcOrd="1" destOrd="0" parTransId="{D1FA272C-84B9-4A64-B6B4-D707DE276451}" sibTransId="{4AF41F81-908F-4212-AEC8-C6CFC6F5E392}"/>
    <dgm:cxn modelId="{7D471CCB-0201-4590-A81E-1A5C7E7C43D6}" type="presOf" srcId="{4AF41F81-908F-4212-AEC8-C6CFC6F5E392}" destId="{C0B02470-C107-4634-9637-FD67A016248E}" srcOrd="1" destOrd="0" presId="urn:microsoft.com/office/officeart/2005/8/layout/cycle2"/>
    <dgm:cxn modelId="{AF5A9FEA-D4AC-4000-AC48-1A6F428F49CF}" type="presOf" srcId="{24915D93-0A71-4D2C-B399-13241AD7EB13}" destId="{AA9330AE-4A86-4198-8AC6-CD39AEF3A22D}" srcOrd="0" destOrd="0" presId="urn:microsoft.com/office/officeart/2005/8/layout/cycle2"/>
    <dgm:cxn modelId="{A249AAEE-4EC7-4A80-B32E-A918842A329A}" type="presOf" srcId="{A66F2F09-3CCA-4488-94AE-4F0B47456752}" destId="{14EF8375-0C5B-40FB-84B2-DCB302DBFAC1}" srcOrd="1" destOrd="0" presId="urn:microsoft.com/office/officeart/2005/8/layout/cycle2"/>
    <dgm:cxn modelId="{30D87A05-BFC7-46DC-BC64-C2163A43A468}" type="presParOf" srcId="{FB150D34-A709-43DF-A024-B981FE95713A}" destId="{AA9330AE-4A86-4198-8AC6-CD39AEF3A22D}" srcOrd="0" destOrd="0" presId="urn:microsoft.com/office/officeart/2005/8/layout/cycle2"/>
    <dgm:cxn modelId="{C025897B-E36C-4C50-8412-1127FCE03B4B}" type="presParOf" srcId="{FB150D34-A709-43DF-A024-B981FE95713A}" destId="{813EC681-6ADA-4777-9F6E-C4AE7452AA69}" srcOrd="1" destOrd="0" presId="urn:microsoft.com/office/officeart/2005/8/layout/cycle2"/>
    <dgm:cxn modelId="{6183860D-1497-4E7E-8352-9241896AE036}" type="presParOf" srcId="{813EC681-6ADA-4777-9F6E-C4AE7452AA69}" destId="{14EF8375-0C5B-40FB-84B2-DCB302DBFAC1}" srcOrd="0" destOrd="0" presId="urn:microsoft.com/office/officeart/2005/8/layout/cycle2"/>
    <dgm:cxn modelId="{0EDA93EE-574A-4AA8-8A82-05696EB77D3F}" type="presParOf" srcId="{FB150D34-A709-43DF-A024-B981FE95713A}" destId="{11538694-EA29-4A33-8DA5-060CD8E59417}" srcOrd="2" destOrd="0" presId="urn:microsoft.com/office/officeart/2005/8/layout/cycle2"/>
    <dgm:cxn modelId="{CC2AAB17-1932-4BFA-8CDE-1C80633F9FAB}" type="presParOf" srcId="{FB150D34-A709-43DF-A024-B981FE95713A}" destId="{52924574-550A-4B27-9CCF-FD5099BDB411}" srcOrd="3" destOrd="0" presId="urn:microsoft.com/office/officeart/2005/8/layout/cycle2"/>
    <dgm:cxn modelId="{B6F73294-D82E-4D7B-8C73-666502A8E7D3}" type="presParOf" srcId="{52924574-550A-4B27-9CCF-FD5099BDB411}" destId="{C0B02470-C107-4634-9637-FD67A016248E}" srcOrd="0" destOrd="0" presId="urn:microsoft.com/office/officeart/2005/8/layout/cycle2"/>
    <dgm:cxn modelId="{3457ADD4-6AEB-4567-8FD1-DD2C597A3BDB}" type="presParOf" srcId="{FB150D34-A709-43DF-A024-B981FE95713A}" destId="{69FCBFF8-6216-4406-AD60-DECA84652EC2}" srcOrd="4" destOrd="0" presId="urn:microsoft.com/office/officeart/2005/8/layout/cycle2"/>
    <dgm:cxn modelId="{00B4CD70-7AFB-448E-8990-6C433A942E75}" type="presParOf" srcId="{FB150D34-A709-43DF-A024-B981FE95713A}" destId="{EE78C8E4-D2D0-46D4-B1F8-72A2CFE0EB42}" srcOrd="5" destOrd="0" presId="urn:microsoft.com/office/officeart/2005/8/layout/cycle2"/>
    <dgm:cxn modelId="{D3050E58-E933-4D6E-90FB-41B735A734DB}" type="presParOf" srcId="{EE78C8E4-D2D0-46D4-B1F8-72A2CFE0EB42}" destId="{659AAD66-F301-4459-8F44-8EF7AB67101D}" srcOrd="0" destOrd="0" presId="urn:microsoft.com/office/officeart/2005/8/layout/cycle2"/>
  </dgm:cxnLst>
  <dgm:bg>
    <a:effectLst/>
  </dgm:bg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11212-6B4F-4BCB-9BBA-FF17CFEB2C39}">
      <dsp:nvSpPr>
        <dsp:cNvPr id="0" name=""/>
        <dsp:cNvSpPr/>
      </dsp:nvSpPr>
      <dsp:spPr>
        <a:xfrm>
          <a:off x="521197" y="0"/>
          <a:ext cx="2978274" cy="297827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8E0-D3CE-46F4-AD3A-823E5C6A6229}">
      <dsp:nvSpPr>
        <dsp:cNvPr id="0" name=""/>
        <dsp:cNvSpPr/>
      </dsp:nvSpPr>
      <dsp:spPr>
        <a:xfrm>
          <a:off x="2010335" y="29942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End 2 end tests</a:t>
          </a:r>
        </a:p>
      </dsp:txBody>
      <dsp:txXfrm>
        <a:off x="2044751" y="333843"/>
        <a:ext cx="1867046" cy="636181"/>
      </dsp:txXfrm>
    </dsp:sp>
    <dsp:sp modelId="{52A9CAA7-9878-4D90-9CFF-5902C7D8D792}">
      <dsp:nvSpPr>
        <dsp:cNvPr id="0" name=""/>
        <dsp:cNvSpPr/>
      </dsp:nvSpPr>
      <dsp:spPr>
        <a:xfrm>
          <a:off x="2010335" y="109256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Integration</a:t>
          </a:r>
          <a:r>
            <a:rPr lang="fr-FR" sz="1200" kern="1200" dirty="0"/>
            <a:t> tests</a:t>
          </a:r>
        </a:p>
      </dsp:txBody>
      <dsp:txXfrm>
        <a:off x="2044751" y="1126983"/>
        <a:ext cx="1867046" cy="636181"/>
      </dsp:txXfrm>
    </dsp:sp>
    <dsp:sp modelId="{3581EE78-E339-448C-9F2A-9F3C4662F05D}">
      <dsp:nvSpPr>
        <dsp:cNvPr id="0" name=""/>
        <dsp:cNvSpPr/>
      </dsp:nvSpPr>
      <dsp:spPr>
        <a:xfrm>
          <a:off x="2010335" y="1885707"/>
          <a:ext cx="1935878" cy="70501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Unit tests</a:t>
          </a:r>
        </a:p>
      </dsp:txBody>
      <dsp:txXfrm>
        <a:off x="2044751" y="1920123"/>
        <a:ext cx="1867046" cy="63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330AE-4A86-4198-8AC6-CD39AEF3A22D}">
      <dsp:nvSpPr>
        <dsp:cNvPr id="0" name=""/>
        <dsp:cNvSpPr/>
      </dsp:nvSpPr>
      <dsp:spPr>
        <a:xfrm>
          <a:off x="2176860" y="609"/>
          <a:ext cx="1774402" cy="1774402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fail</a:t>
          </a:r>
        </a:p>
      </dsp:txBody>
      <dsp:txXfrm>
        <a:off x="2436715" y="260464"/>
        <a:ext cx="1254692" cy="1254692"/>
      </dsp:txXfrm>
    </dsp:sp>
    <dsp:sp modelId="{813EC681-6ADA-4777-9F6E-C4AE7452AA69}">
      <dsp:nvSpPr>
        <dsp:cNvPr id="0" name=""/>
        <dsp:cNvSpPr/>
      </dsp:nvSpPr>
      <dsp:spPr>
        <a:xfrm rot="3600000">
          <a:off x="3487576" y="1731680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3523062" y="1789989"/>
        <a:ext cx="331198" cy="359316"/>
      </dsp:txXfrm>
    </dsp:sp>
    <dsp:sp modelId="{11538694-EA29-4A33-8DA5-060CD8E59417}">
      <dsp:nvSpPr>
        <dsp:cNvPr id="0" name=""/>
        <dsp:cNvSpPr/>
      </dsp:nvSpPr>
      <dsp:spPr>
        <a:xfrm>
          <a:off x="3510420" y="2310402"/>
          <a:ext cx="1774402" cy="1774402"/>
        </a:xfrm>
        <a:prstGeom prst="ellipse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correct</a:t>
          </a:r>
        </a:p>
      </dsp:txBody>
      <dsp:txXfrm>
        <a:off x="3770275" y="2570257"/>
        <a:ext cx="1254692" cy="1254692"/>
      </dsp:txXfrm>
    </dsp:sp>
    <dsp:sp modelId="{52924574-550A-4B27-9CCF-FD5099BDB411}">
      <dsp:nvSpPr>
        <dsp:cNvPr id="0" name=""/>
        <dsp:cNvSpPr/>
      </dsp:nvSpPr>
      <dsp:spPr>
        <a:xfrm rot="10800000">
          <a:off x="2840882" y="28981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 rot="10800000">
        <a:off x="2982824" y="3017945"/>
        <a:ext cx="331198" cy="359316"/>
      </dsp:txXfrm>
    </dsp:sp>
    <dsp:sp modelId="{69FCBFF8-6216-4406-AD60-DECA84652EC2}">
      <dsp:nvSpPr>
        <dsp:cNvPr id="0" name=""/>
        <dsp:cNvSpPr/>
      </dsp:nvSpPr>
      <dsp:spPr>
        <a:xfrm>
          <a:off x="843300" y="2310402"/>
          <a:ext cx="1774402" cy="1774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refactor</a:t>
          </a:r>
          <a:endParaRPr lang="fr-FR" sz="2500" kern="1200" dirty="0"/>
        </a:p>
      </dsp:txBody>
      <dsp:txXfrm>
        <a:off x="1103155" y="2570257"/>
        <a:ext cx="1254692" cy="1254692"/>
      </dsp:txXfrm>
    </dsp:sp>
    <dsp:sp modelId="{EE78C8E4-D2D0-46D4-B1F8-72A2CFE0EB42}">
      <dsp:nvSpPr>
        <dsp:cNvPr id="0" name=""/>
        <dsp:cNvSpPr/>
      </dsp:nvSpPr>
      <dsp:spPr>
        <a:xfrm rot="18000000">
          <a:off x="2154016" y="1754873"/>
          <a:ext cx="473140" cy="598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/>
        </a:p>
      </dsp:txBody>
      <dsp:txXfrm>
        <a:off x="2189502" y="1936108"/>
        <a:ext cx="331198" cy="359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	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</a:t>
            </a:r>
            <a:r>
              <a:rPr lang="fr-FR" dirty="0" err="1"/>
              <a:t>QckxruozjRg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have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limited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about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related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unit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should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strangers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talk to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your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immediate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friends</a:t>
            </a:r>
            <a:r>
              <a:rPr lang="fr-F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2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1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unsplash.com</a:t>
            </a:r>
            <a:r>
              <a:rPr lang="fr-FR" dirty="0"/>
              <a:t>/photos/mpN7xjKQ_Ns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</a:t>
            </a:r>
            <a:r>
              <a:rPr lang="fr-FR" dirty="0" err="1"/>
              <a:t>morgan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RMI / </a:t>
            </a:r>
            <a:r>
              <a:rPr lang="fr-FR" dirty="0" err="1"/>
              <a:t>Remote</a:t>
            </a:r>
            <a:r>
              <a:rPr lang="fr-FR" dirty="0"/>
              <a:t> Method Invocation</a:t>
            </a:r>
          </a:p>
          <a:p>
            <a:r>
              <a:rPr lang="fr-FR" dirty="0"/>
              <a:t>CRUD /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22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https://alistair.cockburn.us/hexagonal-architecture/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74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1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https://unsplash.com/photos/4h0HqC3K4-c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4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4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http://manifesto.softwarecraftsmanship.org/#/en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https://gist.github.com/cedrickchee/55ecfbaac643bf0c24da6874bf4feb08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6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7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1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EA46E-E4DA-6493-B430-1A655B3B84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AB5D-5AA0-E19C-1369-E89CBC0F3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918B8-468A-384B-7B82-75E8F786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00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6D9-23E5-05C6-6063-9C13AF97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BF18-768E-D771-7345-8D1C12AB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11113008" cy="4805082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9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B28A3D-23DD-DDC6-4F1A-ADDCFD370281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2BE4-1926-7F0F-D8A0-1349DBF8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1299105"/>
            <a:ext cx="11113008" cy="883145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9BAAF-59F9-A115-E4B5-742F3041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11113008" cy="382792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3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1F1F-85E7-A9E6-6AC6-935A7290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801E-BF7C-0B80-CF57-94186CD8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5" y="1586753"/>
            <a:ext cx="5480305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2E8C-7A7A-0638-422F-42AD759E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6753"/>
            <a:ext cx="5480302" cy="4590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DF080B-517B-8042-5657-D9C5868074D7}"/>
              </a:ext>
            </a:extLst>
          </p:cNvPr>
          <p:cNvSpPr/>
          <p:nvPr userDrawn="1"/>
        </p:nvSpPr>
        <p:spPr>
          <a:xfrm>
            <a:off x="81045" y="170330"/>
            <a:ext cx="12033024" cy="6522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40D73-92C0-BEFD-FCFE-6B649E59D2AF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E16D0-5D05-F6A7-97E4-364221A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5"/>
            <a:ext cx="11113007" cy="773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99-830A-FE3F-B944-5C2E3657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496" y="1595718"/>
            <a:ext cx="11113008" cy="4581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A37301E-5BDC-B86B-0765-1BD0595AC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BEEBAAA-29B5-4AF5-BC5F-7E580C29002D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56126B-79C4-0345-56A7-2064E776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0E82F4-3484-E2BF-0BD2-AFF27E1D5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4F5D6-2331-DE24-132C-5DC78F5B3642}"/>
              </a:ext>
            </a:extLst>
          </p:cNvPr>
          <p:cNvCxnSpPr>
            <a:cxnSpLocks/>
          </p:cNvCxnSpPr>
          <p:nvPr userDrawn="1"/>
        </p:nvCxnSpPr>
        <p:spPr>
          <a:xfrm>
            <a:off x="539495" y="1196392"/>
            <a:ext cx="11113007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qoomon/5dfcdf8eec66a051ecd85625518cfd13#scopes" TargetMode="External"/><Relationship Id="rId2" Type="http://schemas.openxmlformats.org/officeDocument/2006/relationships/hyperlink" Target="https://gist.github.com/qoomon/5dfcdf8eec66a051ecd85625518cfd13#typ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qoomon/5dfcdf8eec66a051ecd85625518cfd13#footer" TargetMode="External"/><Relationship Id="rId5" Type="http://schemas.openxmlformats.org/officeDocument/2006/relationships/hyperlink" Target="https://gist.github.com/qoomon/5dfcdf8eec66a051ecd85625518cfd13#body" TargetMode="External"/><Relationship Id="rId4" Type="http://schemas.openxmlformats.org/officeDocument/2006/relationships/hyperlink" Target="https://gist.github.com/qoomon/5dfcdf8eec66a051ecd85625518cfd13#subjec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svg"/><Relationship Id="rId5" Type="http://schemas.openxmlformats.org/officeDocument/2006/relationships/image" Target="../media/image87.sv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benhassine/awesome-software-craftsmanship" TargetMode="External"/><Relationship Id="rId2" Type="http://schemas.openxmlformats.org/officeDocument/2006/relationships/hyperlink" Target="http://manifesto.softwarecraftsmanship.org/#/en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Software Craftsmanship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Cédric HARTLAND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of </a:t>
            </a:r>
            <a:r>
              <a:rPr lang="fr-FR" dirty="0" err="1"/>
              <a:t>professionals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and interactions,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professionals</a:t>
            </a:r>
            <a:br>
              <a:rPr lang="fr-FR" dirty="0"/>
            </a:br>
            <a:r>
              <a:rPr lang="fr-FR" dirty="0" err="1"/>
              <a:t>share</a:t>
            </a:r>
            <a:r>
              <a:rPr lang="fr-FR" dirty="0"/>
              <a:t> / mentor</a:t>
            </a:r>
          </a:p>
          <a:p>
            <a:pPr lvl="1"/>
            <a:r>
              <a:rPr lang="fr-FR" dirty="0" err="1"/>
              <a:t>Knowledge</a:t>
            </a:r>
            <a:endParaRPr lang="fr-FR" dirty="0"/>
          </a:p>
          <a:p>
            <a:pPr lvl="1"/>
            <a:r>
              <a:rPr lang="fr-FR" dirty="0" err="1"/>
              <a:t>Ideas</a:t>
            </a:r>
            <a:endParaRPr lang="fr-FR" dirty="0"/>
          </a:p>
          <a:p>
            <a:pPr lvl="1"/>
            <a:r>
              <a:rPr lang="fr-FR" dirty="0" err="1"/>
              <a:t>Successes</a:t>
            </a:r>
            <a:r>
              <a:rPr lang="fr-FR" dirty="0"/>
              <a:t> &amp; </a:t>
            </a:r>
            <a:r>
              <a:rPr lang="fr-FR" dirty="0" err="1"/>
              <a:t>failures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Craftsman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passionate</a:t>
            </a:r>
            <a:r>
              <a:rPr lang="fr-FR" dirty="0"/>
              <a:t> and </a:t>
            </a:r>
            <a:r>
              <a:rPr lang="fr-FR" dirty="0" err="1"/>
              <a:t>inspiring</a:t>
            </a:r>
            <a:r>
              <a:rPr lang="fr-FR" dirty="0"/>
              <a:t> </a:t>
            </a:r>
            <a:r>
              <a:rPr lang="fr-FR" dirty="0" err="1"/>
              <a:t>professionals</a:t>
            </a:r>
            <a:endParaRPr lang="fr-FR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BD153DB7-1AB6-7880-1897-27C958A1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979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Productive partnerships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customer</a:t>
            </a:r>
            <a:r>
              <a:rPr lang="fr-FR" dirty="0"/>
              <a:t> collaboration, but </a:t>
            </a:r>
            <a:r>
              <a:rPr lang="fr-FR" dirty="0" err="1"/>
              <a:t>also</a:t>
            </a:r>
            <a:r>
              <a:rPr lang="fr-FR" dirty="0"/>
              <a:t> productive partnerships</a:t>
            </a:r>
            <a:br>
              <a:rPr lang="fr-FR" dirty="0"/>
            </a:br>
            <a:r>
              <a:rPr lang="fr-FR" b="1" i="1" dirty="0" err="1"/>
              <a:t>we</a:t>
            </a:r>
            <a:r>
              <a:rPr lang="fr-FR" b="1" i="1" dirty="0"/>
              <a:t> are not </a:t>
            </a:r>
            <a:r>
              <a:rPr lang="fr-FR" b="1" i="1" dirty="0" err="1"/>
              <a:t>factory</a:t>
            </a:r>
            <a:r>
              <a:rPr lang="fr-FR" b="1" i="1" dirty="0"/>
              <a:t> </a:t>
            </a:r>
            <a:r>
              <a:rPr lang="fr-FR" b="1" i="1" dirty="0" err="1"/>
              <a:t>workers</a:t>
            </a:r>
            <a:endParaRPr lang="fr-FR" b="1" i="1" dirty="0"/>
          </a:p>
          <a:p>
            <a:pPr lvl="1"/>
            <a:r>
              <a:rPr lang="fr-FR" dirty="0"/>
              <a:t>Must help </a:t>
            </a:r>
            <a:r>
              <a:rPr lang="fr-FR" dirty="0" err="1"/>
              <a:t>our</a:t>
            </a:r>
            <a:r>
              <a:rPr lang="fr-FR" dirty="0"/>
              <a:t> clients / </a:t>
            </a:r>
            <a:r>
              <a:rPr lang="fr-FR" dirty="0" err="1"/>
              <a:t>users</a:t>
            </a:r>
            <a:endParaRPr lang="fr-FR" dirty="0"/>
          </a:p>
          <a:p>
            <a:pPr lvl="1"/>
            <a:r>
              <a:rPr lang="fr-FR" dirty="0"/>
              <a:t>Must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say</a:t>
            </a:r>
            <a:r>
              <a:rPr lang="fr-FR" dirty="0"/>
              <a:t> no for clients </a:t>
            </a:r>
            <a:r>
              <a:rPr lang="fr-FR" dirty="0" err="1"/>
              <a:t>goods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 err="1"/>
              <a:t>Some</a:t>
            </a:r>
            <a:r>
              <a:rPr lang="fr-FR" dirty="0"/>
              <a:t> clients are not </a:t>
            </a:r>
            <a:r>
              <a:rPr lang="fr-FR" dirty="0" err="1"/>
              <a:t>ready</a:t>
            </a:r>
            <a:br>
              <a:rPr lang="fr-FR" dirty="0"/>
            </a:br>
            <a:r>
              <a:rPr lang="fr-FR" dirty="0"/>
              <a:t>harder to manage</a:t>
            </a:r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0AF1215D-F8B1-7EE8-B684-28AC9440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1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FB07-722B-94A0-FF0F-78B1967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4206-3148-CE75-878F-848FA118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accent2"/>
                </a:solidFill>
                <a:effectLst/>
                <a:latin typeface="+mn-lt"/>
              </a:rPr>
              <a:t>Raising the bar.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As aspiring Software Craftsmen we are raising the bar of professional software development by practicing it and helping others learn the craft. Through this work we have come to value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working software, 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well-crafted software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responding to change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steadily adding value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individuals and interactions,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a community of professionals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Not only customer collaboration,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	but also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productive partnerships</a:t>
            </a:r>
            <a:endParaRPr lang="en-US" sz="20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That is, in pursuit of the items on the left we have found the items on the right to be indispensable.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24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DF0A5-7E34-EA78-548A-6CA9CDDE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63E123-AF6C-FEAD-23C1-0D988003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6118479" cy="4805082"/>
          </a:xfrm>
        </p:spPr>
        <p:txBody>
          <a:bodyPr/>
          <a:lstStyle/>
          <a:p>
            <a:r>
              <a:rPr lang="fr-FR" dirty="0"/>
              <a:t>Challenges</a:t>
            </a:r>
          </a:p>
          <a:p>
            <a:pPr lvl="1"/>
            <a:r>
              <a:rPr lang="fr-FR" dirty="0" err="1"/>
              <a:t>Technical</a:t>
            </a:r>
            <a:endParaRPr lang="fr-FR" dirty="0"/>
          </a:p>
          <a:p>
            <a:pPr lvl="2"/>
            <a:r>
              <a:rPr lang="fr-FR" dirty="0"/>
              <a:t>Bugs</a:t>
            </a:r>
          </a:p>
          <a:p>
            <a:pPr lvl="2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  <a:p>
            <a:pPr lvl="2"/>
            <a:r>
              <a:rPr lang="fr-FR" dirty="0"/>
              <a:t>Coding practices</a:t>
            </a:r>
          </a:p>
          <a:p>
            <a:pPr lvl="1"/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endParaRPr lang="fr-FR" dirty="0"/>
          </a:p>
          <a:p>
            <a:pPr lvl="2"/>
            <a:r>
              <a:rPr lang="fr-FR" dirty="0" err="1"/>
              <a:t>Conflict</a:t>
            </a:r>
            <a:r>
              <a:rPr lang="fr-FR" dirty="0"/>
              <a:t> management</a:t>
            </a:r>
          </a:p>
          <a:p>
            <a:pPr lvl="2"/>
            <a:r>
              <a:rPr lang="fr-FR" dirty="0"/>
              <a:t>Opinions</a:t>
            </a:r>
          </a:p>
          <a:p>
            <a:pPr lvl="2"/>
            <a:r>
              <a:rPr lang="fr-FR" dirty="0" err="1"/>
              <a:t>Teamwork</a:t>
            </a:r>
            <a:endParaRPr lang="fr-FR" dirty="0"/>
          </a:p>
          <a:p>
            <a:pPr lvl="1"/>
            <a:r>
              <a:rPr lang="fr-FR" dirty="0"/>
              <a:t>Customer pressure</a:t>
            </a:r>
          </a:p>
          <a:p>
            <a:pPr lvl="2"/>
            <a:r>
              <a:rPr lang="fr-FR" dirty="0"/>
              <a:t>« for </a:t>
            </a:r>
            <a:r>
              <a:rPr lang="fr-FR" dirty="0" err="1"/>
              <a:t>yesterday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Not </a:t>
            </a:r>
            <a:r>
              <a:rPr lang="fr-FR" dirty="0" err="1"/>
              <a:t>working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Low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4BCB3CF-9C09-092E-796C-6015D1726BE0}"/>
              </a:ext>
            </a:extLst>
          </p:cNvPr>
          <p:cNvSpPr/>
          <p:nvPr/>
        </p:nvSpPr>
        <p:spPr>
          <a:xfrm>
            <a:off x="7439026" y="2019300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7BE97169-2615-C0AA-24CE-7C81DE4880CC}"/>
              </a:ext>
            </a:extLst>
          </p:cNvPr>
          <p:cNvSpPr/>
          <p:nvPr/>
        </p:nvSpPr>
        <p:spPr>
          <a:xfrm>
            <a:off x="7439026" y="3381094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Technical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achievements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65586334-FA3F-9F1E-413F-41D7CDE79AA9}"/>
              </a:ext>
            </a:extLst>
          </p:cNvPr>
          <p:cNvSpPr/>
          <p:nvPr/>
        </p:nvSpPr>
        <p:spPr>
          <a:xfrm>
            <a:off x="7439026" y="4742888"/>
            <a:ext cx="2705100" cy="96202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Infinite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source </a:t>
            </a:r>
          </a:p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8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6D91-33AE-DC6F-EEC0-118309A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47034-09AC-0048-8646-40DD86E2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</a:t>
            </a:r>
          </a:p>
          <a:p>
            <a:pPr lvl="1"/>
            <a:r>
              <a:rPr lang="fr-FR" dirty="0"/>
              <a:t>Clean code</a:t>
            </a:r>
          </a:p>
          <a:p>
            <a:pPr lvl="1"/>
            <a:r>
              <a:rPr lang="fr-FR" dirty="0"/>
              <a:t>Test &amp; </a:t>
            </a:r>
            <a:r>
              <a:rPr lang="fr-FR" dirty="0" err="1"/>
              <a:t>refactoring</a:t>
            </a:r>
            <a:endParaRPr lang="fr-FR" dirty="0"/>
          </a:p>
          <a:p>
            <a:pPr lvl="1"/>
            <a:r>
              <a:rPr lang="fr-FR" dirty="0"/>
              <a:t>Best practices</a:t>
            </a:r>
          </a:p>
          <a:p>
            <a:r>
              <a:rPr lang="fr-FR" dirty="0" err="1"/>
              <a:t>Ways</a:t>
            </a:r>
            <a:r>
              <a:rPr lang="fr-FR" dirty="0"/>
              <a:t> of </a:t>
            </a:r>
            <a:r>
              <a:rPr lang="fr-FR" dirty="0" err="1"/>
              <a:t>working</a:t>
            </a:r>
            <a:endParaRPr lang="fr-FR" dirty="0"/>
          </a:p>
          <a:p>
            <a:pPr lvl="1"/>
            <a:r>
              <a:rPr lang="fr-FR" dirty="0"/>
              <a:t>Agility</a:t>
            </a:r>
          </a:p>
          <a:p>
            <a:pPr lvl="1"/>
            <a:r>
              <a:rPr lang="fr-FR" dirty="0"/>
              <a:t>Collective </a:t>
            </a:r>
            <a:r>
              <a:rPr lang="fr-FR" dirty="0" err="1"/>
              <a:t>programming</a:t>
            </a:r>
            <a:r>
              <a:rPr lang="fr-FR" dirty="0"/>
              <a:t> practices</a:t>
            </a:r>
          </a:p>
          <a:p>
            <a:r>
              <a:rPr lang="fr-FR" dirty="0" err="1"/>
              <a:t>Contexts</a:t>
            </a:r>
            <a:endParaRPr lang="fr-FR" dirty="0"/>
          </a:p>
          <a:p>
            <a:pPr lvl="1"/>
            <a:r>
              <a:rPr lang="fr-FR" dirty="0"/>
              <a:t>Embedded, desktop, on </a:t>
            </a:r>
            <a:r>
              <a:rPr lang="fr-FR" dirty="0" err="1"/>
              <a:t>premise</a:t>
            </a:r>
            <a:r>
              <a:rPr lang="fr-FR" dirty="0"/>
              <a:t>, cloud</a:t>
            </a:r>
          </a:p>
        </p:txBody>
      </p:sp>
    </p:spTree>
    <p:extLst>
      <p:ext uri="{BB962C8B-B14F-4D97-AF65-F5344CB8AC3E}">
        <p14:creationId xmlns:p14="http://schemas.microsoft.com/office/powerpoint/2010/main" val="14019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applications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C2002F-5304-38BC-86D7-6704E2A40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769364"/>
              </p:ext>
            </p:extLst>
          </p:nvPr>
        </p:nvGraphicFramePr>
        <p:xfrm>
          <a:off x="539496" y="3186613"/>
          <a:ext cx="4467412" cy="2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3F96B-2012-694A-815A-9034BFD8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Manual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5468B-3D68-DF20-89D3-30125171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/>
              <a:t>Just do </a:t>
            </a:r>
            <a:r>
              <a:rPr lang="fr-FR" dirty="0" err="1"/>
              <a:t>it</a:t>
            </a:r>
            <a:r>
              <a:rPr lang="fr-FR" dirty="0"/>
              <a:t>…</a:t>
            </a:r>
          </a:p>
          <a:p>
            <a:pPr marL="0" indent="0" algn="ctr">
              <a:buNone/>
            </a:pPr>
            <a:r>
              <a:rPr lang="fr-FR" dirty="0"/>
              <a:t>…but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don’t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28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8A5A-AB2E-C9D4-43E2-AABBB9A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 test </a:t>
            </a:r>
            <a:r>
              <a:rPr lang="fr-FR" dirty="0" err="1"/>
              <a:t>is</a:t>
            </a:r>
            <a:r>
              <a:rPr lang="fr-FR" dirty="0"/>
              <a:t> a « code » </a:t>
            </a:r>
            <a:r>
              <a:rPr lang="fr-FR" dirty="0" err="1"/>
              <a:t>specification</a:t>
            </a:r>
            <a:endParaRPr lang="fr-FR" dirty="0"/>
          </a:p>
        </p:txBody>
      </p:sp>
      <p:pic>
        <p:nvPicPr>
          <p:cNvPr id="4" name="Graphique 63">
            <a:extLst>
              <a:ext uri="{FF2B5EF4-FFF2-40B4-BE49-F238E27FC236}">
                <a16:creationId xmlns:a16="http://schemas.microsoft.com/office/drawing/2014/main" id="{33579529-DA9E-D2B2-4722-B4CC86D5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398" y="5092204"/>
            <a:ext cx="1267998" cy="995200"/>
          </a:xfrm>
          <a:prstGeom prst="rect">
            <a:avLst/>
          </a:prstGeom>
        </p:spPr>
      </p:pic>
      <p:sp>
        <p:nvSpPr>
          <p:cNvPr id="5" name="ZoneTexte 34">
            <a:extLst>
              <a:ext uri="{FF2B5EF4-FFF2-40B4-BE49-F238E27FC236}">
                <a16:creationId xmlns:a16="http://schemas.microsoft.com/office/drawing/2014/main" id="{972E066C-7E25-30AA-9A81-86E574A6C4CE}"/>
              </a:ext>
            </a:extLst>
          </p:cNvPr>
          <p:cNvSpPr txBox="1"/>
          <p:nvPr/>
        </p:nvSpPr>
        <p:spPr>
          <a:xfrm>
            <a:off x="3416522" y="5152828"/>
            <a:ext cx="126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no Tests</a:t>
            </a:r>
          </a:p>
        </p:txBody>
      </p:sp>
      <p:cxnSp>
        <p:nvCxnSpPr>
          <p:cNvPr id="6" name="Connecteur : en arc 39">
            <a:extLst>
              <a:ext uri="{FF2B5EF4-FFF2-40B4-BE49-F238E27FC236}">
                <a16:creationId xmlns:a16="http://schemas.microsoft.com/office/drawing/2014/main" id="{A85A7EF9-F94F-01CE-7EE3-4D3712D74954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405378" y="4570710"/>
            <a:ext cx="1011144" cy="9052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47">
            <a:extLst>
              <a:ext uri="{FF2B5EF4-FFF2-40B4-BE49-F238E27FC236}">
                <a16:creationId xmlns:a16="http://schemas.microsoft.com/office/drawing/2014/main" id="{6AB07339-A103-6ACF-06EB-A2E79F27CAAF}"/>
              </a:ext>
            </a:extLst>
          </p:cNvPr>
          <p:cNvSpPr txBox="1"/>
          <p:nvPr/>
        </p:nvSpPr>
        <p:spPr>
          <a:xfrm>
            <a:off x="3493382" y="2478012"/>
            <a:ext cx="92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chemeClr val="accent1"/>
                </a:solidFill>
              </a:rPr>
              <a:t>Tests</a:t>
            </a:r>
          </a:p>
        </p:txBody>
      </p:sp>
      <p:cxnSp>
        <p:nvCxnSpPr>
          <p:cNvPr id="8" name="Connecteur : en arc 48">
            <a:extLst>
              <a:ext uri="{FF2B5EF4-FFF2-40B4-BE49-F238E27FC236}">
                <a16:creationId xmlns:a16="http://schemas.microsoft.com/office/drawing/2014/main" id="{EB9E37AB-3319-72D3-C488-67526FC733E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2405378" y="2801178"/>
            <a:ext cx="1088004" cy="176953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que 61">
            <a:extLst>
              <a:ext uri="{FF2B5EF4-FFF2-40B4-BE49-F238E27FC236}">
                <a16:creationId xmlns:a16="http://schemas.microsoft.com/office/drawing/2014/main" id="{D1BF6D53-6A36-600F-15A6-9CE8407A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370" y="2789359"/>
            <a:ext cx="992172" cy="1256418"/>
          </a:xfrm>
          <a:prstGeom prst="rect">
            <a:avLst/>
          </a:prstGeom>
        </p:spPr>
      </p:pic>
      <p:pic>
        <p:nvPicPr>
          <p:cNvPr id="10" name="Graphique 62">
            <a:extLst>
              <a:ext uri="{FF2B5EF4-FFF2-40B4-BE49-F238E27FC236}">
                <a16:creationId xmlns:a16="http://schemas.microsoft.com/office/drawing/2014/main" id="{DC2021C5-AECA-86FA-39A6-A9FEB0B7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5398" y="4782347"/>
            <a:ext cx="989222" cy="125268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E028A-34D8-B153-49E2-23CDD4E07A98}"/>
              </a:ext>
            </a:extLst>
          </p:cNvPr>
          <p:cNvSpPr/>
          <p:nvPr/>
        </p:nvSpPr>
        <p:spPr>
          <a:xfrm>
            <a:off x="4901743" y="2145073"/>
            <a:ext cx="5154" cy="964589"/>
          </a:xfrm>
          <a:custGeom>
            <a:avLst/>
            <a:gdLst>
              <a:gd name="connsiteX0" fmla="*/ -145 w 5154"/>
              <a:gd name="connsiteY0" fmla="*/ -9 h 964589"/>
              <a:gd name="connsiteX1" fmla="*/ -145 w 5154"/>
              <a:gd name="connsiteY1" fmla="*/ 964580 h 96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4" h="964589">
                <a:moveTo>
                  <a:pt x="-145" y="-9"/>
                </a:moveTo>
                <a:lnTo>
                  <a:pt x="-145" y="964580"/>
                </a:ln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B943ABE-C253-3669-1BCD-9EA3F0CA2CF5}"/>
              </a:ext>
            </a:extLst>
          </p:cNvPr>
          <p:cNvSpPr/>
          <p:nvPr/>
        </p:nvSpPr>
        <p:spPr>
          <a:xfrm>
            <a:off x="4901743" y="1831457"/>
            <a:ext cx="964511" cy="355523"/>
          </a:xfrm>
          <a:custGeom>
            <a:avLst/>
            <a:gdLst>
              <a:gd name="connsiteX0" fmla="*/ -76 w 964511"/>
              <a:gd name="connsiteY0" fmla="*/ 313518 h 355523"/>
              <a:gd name="connsiteX1" fmla="*/ 424254 w 964511"/>
              <a:gd name="connsiteY1" fmla="*/ 313518 h 355523"/>
              <a:gd name="connsiteX2" fmla="*/ 348766 w 964511"/>
              <a:gd name="connsiteY2" fmla="*/ 139088 h 355523"/>
              <a:gd name="connsiteX3" fmla="*/ 614288 w 964511"/>
              <a:gd name="connsiteY3" fmla="*/ 139088 h 355523"/>
              <a:gd name="connsiteX4" fmla="*/ 544002 w 964511"/>
              <a:gd name="connsiteY4" fmla="*/ 305707 h 355523"/>
              <a:gd name="connsiteX5" fmla="*/ 964435 w 964511"/>
              <a:gd name="connsiteY5" fmla="*/ 316129 h 35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11" h="355523">
                <a:moveTo>
                  <a:pt x="-76" y="313518"/>
                </a:moveTo>
                <a:cubicBezTo>
                  <a:pt x="147939" y="331441"/>
                  <a:pt x="311441" y="391616"/>
                  <a:pt x="424254" y="313518"/>
                </a:cubicBezTo>
                <a:cubicBezTo>
                  <a:pt x="424254" y="195523"/>
                  <a:pt x="348766" y="220108"/>
                  <a:pt x="348766" y="139088"/>
                </a:cubicBezTo>
                <a:cubicBezTo>
                  <a:pt x="348766" y="-44246"/>
                  <a:pt x="614288" y="-48726"/>
                  <a:pt x="614288" y="139088"/>
                </a:cubicBezTo>
                <a:cubicBezTo>
                  <a:pt x="614288" y="221180"/>
                  <a:pt x="544002" y="205712"/>
                  <a:pt x="544002" y="305707"/>
                </a:cubicBezTo>
                <a:cubicBezTo>
                  <a:pt x="596736" y="386844"/>
                  <a:pt x="858927" y="352499"/>
                  <a:pt x="964435" y="316129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D7E2FD-6EFD-1C93-EC6C-71F01854DB69}"/>
              </a:ext>
            </a:extLst>
          </p:cNvPr>
          <p:cNvSpPr/>
          <p:nvPr/>
        </p:nvSpPr>
        <p:spPr>
          <a:xfrm>
            <a:off x="5552650" y="2147683"/>
            <a:ext cx="355517" cy="964511"/>
          </a:xfrm>
          <a:custGeom>
            <a:avLst/>
            <a:gdLst>
              <a:gd name="connsiteX0" fmla="*/ 313577 w 355517"/>
              <a:gd name="connsiteY0" fmla="*/ -9 h 964511"/>
              <a:gd name="connsiteX1" fmla="*/ 313577 w 355517"/>
              <a:gd name="connsiteY1" fmla="*/ 424321 h 964511"/>
              <a:gd name="connsiteX2" fmla="*/ 139166 w 355517"/>
              <a:gd name="connsiteY2" fmla="*/ 348833 h 964511"/>
              <a:gd name="connsiteX3" fmla="*/ 139166 w 355517"/>
              <a:gd name="connsiteY3" fmla="*/ 614355 h 964511"/>
              <a:gd name="connsiteX4" fmla="*/ 305765 w 355517"/>
              <a:gd name="connsiteY4" fmla="*/ 544069 h 964511"/>
              <a:gd name="connsiteX5" fmla="*/ 316188 w 355517"/>
              <a:gd name="connsiteY5" fmla="*/ 964502 h 9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517" h="964511">
                <a:moveTo>
                  <a:pt x="313577" y="-9"/>
                </a:moveTo>
                <a:cubicBezTo>
                  <a:pt x="331519" y="148006"/>
                  <a:pt x="391676" y="311508"/>
                  <a:pt x="313577" y="424321"/>
                </a:cubicBezTo>
                <a:cubicBezTo>
                  <a:pt x="195583" y="424321"/>
                  <a:pt x="220187" y="348833"/>
                  <a:pt x="139166" y="348833"/>
                </a:cubicBezTo>
                <a:cubicBezTo>
                  <a:pt x="-44167" y="348833"/>
                  <a:pt x="-48667" y="614355"/>
                  <a:pt x="139166" y="614355"/>
                </a:cubicBezTo>
                <a:cubicBezTo>
                  <a:pt x="221239" y="614355"/>
                  <a:pt x="205771" y="544069"/>
                  <a:pt x="305765" y="544069"/>
                </a:cubicBezTo>
                <a:cubicBezTo>
                  <a:pt x="386903" y="596803"/>
                  <a:pt x="352578" y="858995"/>
                  <a:pt x="316188" y="964502"/>
                </a:cubicBezTo>
              </a:path>
            </a:pathLst>
          </a:custGeom>
          <a:noFill/>
          <a:ln w="77484" cap="rnd">
            <a:solidFill>
              <a:srgbClr val="009CDE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9407D4-245F-0569-339C-B2AB71229D53}"/>
              </a:ext>
            </a:extLst>
          </p:cNvPr>
          <p:cNvSpPr/>
          <p:nvPr/>
        </p:nvSpPr>
        <p:spPr>
          <a:xfrm>
            <a:off x="4904334" y="2795980"/>
            <a:ext cx="964530" cy="355528"/>
          </a:xfrm>
          <a:custGeom>
            <a:avLst/>
            <a:gdLst>
              <a:gd name="connsiteX0" fmla="*/ -75 w 964530"/>
              <a:gd name="connsiteY0" fmla="*/ 313663 h 355528"/>
              <a:gd name="connsiteX1" fmla="*/ 424273 w 964530"/>
              <a:gd name="connsiteY1" fmla="*/ 313663 h 355528"/>
              <a:gd name="connsiteX2" fmla="*/ 348766 w 964530"/>
              <a:gd name="connsiteY2" fmla="*/ 139233 h 355528"/>
              <a:gd name="connsiteX3" fmla="*/ 614308 w 964530"/>
              <a:gd name="connsiteY3" fmla="*/ 139233 h 355528"/>
              <a:gd name="connsiteX4" fmla="*/ 544022 w 964530"/>
              <a:gd name="connsiteY4" fmla="*/ 305851 h 355528"/>
              <a:gd name="connsiteX5" fmla="*/ 964455 w 964530"/>
              <a:gd name="connsiteY5" fmla="*/ 316254 h 35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530" h="355528">
                <a:moveTo>
                  <a:pt x="-75" y="313663"/>
                </a:moveTo>
                <a:cubicBezTo>
                  <a:pt x="147959" y="331586"/>
                  <a:pt x="311460" y="391762"/>
                  <a:pt x="424273" y="313663"/>
                </a:cubicBezTo>
                <a:cubicBezTo>
                  <a:pt x="424273" y="195668"/>
                  <a:pt x="348766" y="220253"/>
                  <a:pt x="348766" y="139233"/>
                </a:cubicBezTo>
                <a:cubicBezTo>
                  <a:pt x="348766" y="-44101"/>
                  <a:pt x="614308" y="-48601"/>
                  <a:pt x="614308" y="139233"/>
                </a:cubicBezTo>
                <a:cubicBezTo>
                  <a:pt x="614308" y="221305"/>
                  <a:pt x="544022" y="205837"/>
                  <a:pt x="544022" y="305851"/>
                </a:cubicBezTo>
                <a:cubicBezTo>
                  <a:pt x="596756" y="386989"/>
                  <a:pt x="858947" y="352644"/>
                  <a:pt x="964455" y="316254"/>
                </a:cubicBezTo>
              </a:path>
            </a:pathLst>
          </a:custGeom>
          <a:noFill/>
          <a:ln w="38100" cap="flat">
            <a:solidFill>
              <a:schemeClr val="accent2">
                <a:alpha val="96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5" name="Graphique 66">
            <a:extLst>
              <a:ext uri="{FF2B5EF4-FFF2-40B4-BE49-F238E27FC236}">
                <a16:creationId xmlns:a16="http://schemas.microsoft.com/office/drawing/2014/main" id="{C2062FA2-C448-5252-6AB1-CCF6188C0E61}"/>
              </a:ext>
            </a:extLst>
          </p:cNvPr>
          <p:cNvGrpSpPr/>
          <p:nvPr/>
        </p:nvGrpSpPr>
        <p:grpSpPr>
          <a:xfrm>
            <a:off x="4903010" y="1831457"/>
            <a:ext cx="1005158" cy="1280744"/>
            <a:chOff x="4598210" y="1831457"/>
            <a:chExt cx="1005158" cy="1280744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29CCE9-A7AD-7FC4-9ED6-F51893BE239D}"/>
                </a:ext>
              </a:extLst>
            </p:cNvPr>
            <p:cNvSpPr/>
            <p:nvPr/>
          </p:nvSpPr>
          <p:spPr>
            <a:xfrm>
              <a:off x="4598210" y="1831457"/>
              <a:ext cx="1005158" cy="1280744"/>
            </a:xfrm>
            <a:custGeom>
              <a:avLst/>
              <a:gdLst>
                <a:gd name="connsiteX0" fmla="*/ 965791 w 1005158"/>
                <a:gd name="connsiteY0" fmla="*/ 1280636 h 1280744"/>
                <a:gd name="connsiteX1" fmla="*/ 955369 w 1005158"/>
                <a:gd name="connsiteY1" fmla="*/ 860202 h 1280744"/>
                <a:gd name="connsiteX2" fmla="*/ 788770 w 1005158"/>
                <a:gd name="connsiteY2" fmla="*/ 930489 h 1280744"/>
                <a:gd name="connsiteX3" fmla="*/ 788770 w 1005158"/>
                <a:gd name="connsiteY3" fmla="*/ 664947 h 1280744"/>
                <a:gd name="connsiteX4" fmla="*/ 963181 w 1005158"/>
                <a:gd name="connsiteY4" fmla="*/ 740454 h 1280744"/>
                <a:gd name="connsiteX5" fmla="*/ 963181 w 1005158"/>
                <a:gd name="connsiteY5" fmla="*/ 316105 h 1280744"/>
                <a:gd name="connsiteX6" fmla="*/ 542748 w 1005158"/>
                <a:gd name="connsiteY6" fmla="*/ 305702 h 1280744"/>
                <a:gd name="connsiteX7" fmla="*/ 613034 w 1005158"/>
                <a:gd name="connsiteY7" fmla="*/ 139084 h 1280744"/>
                <a:gd name="connsiteX8" fmla="*/ 347512 w 1005158"/>
                <a:gd name="connsiteY8" fmla="*/ 139084 h 1280744"/>
                <a:gd name="connsiteX9" fmla="*/ 423000 w 1005158"/>
                <a:gd name="connsiteY9" fmla="*/ 313514 h 1280744"/>
                <a:gd name="connsiteX10" fmla="*/ -64 w 1005158"/>
                <a:gd name="connsiteY10" fmla="*/ 314780 h 1280744"/>
                <a:gd name="connsiteX11" fmla="*/ 1203 w 1005158"/>
                <a:gd name="connsiteY11" fmla="*/ 1280636 h 128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5158" h="1280744">
                  <a:moveTo>
                    <a:pt x="965791" y="1280636"/>
                  </a:moveTo>
                  <a:cubicBezTo>
                    <a:pt x="1002181" y="1175128"/>
                    <a:pt x="1036507" y="912937"/>
                    <a:pt x="955369" y="860202"/>
                  </a:cubicBezTo>
                  <a:cubicBezTo>
                    <a:pt x="855375" y="860202"/>
                    <a:pt x="870843" y="930489"/>
                    <a:pt x="788770" y="930489"/>
                  </a:cubicBezTo>
                  <a:cubicBezTo>
                    <a:pt x="600937" y="930489"/>
                    <a:pt x="605437" y="664947"/>
                    <a:pt x="788770" y="664947"/>
                  </a:cubicBezTo>
                  <a:cubicBezTo>
                    <a:pt x="869791" y="664947"/>
                    <a:pt x="845186" y="740454"/>
                    <a:pt x="963181" y="740454"/>
                  </a:cubicBezTo>
                  <a:cubicBezTo>
                    <a:pt x="1041279" y="627641"/>
                    <a:pt x="981123" y="464120"/>
                    <a:pt x="963181" y="316105"/>
                  </a:cubicBezTo>
                  <a:cubicBezTo>
                    <a:pt x="857673" y="352495"/>
                    <a:pt x="595482" y="386840"/>
                    <a:pt x="542748" y="305702"/>
                  </a:cubicBezTo>
                  <a:cubicBezTo>
                    <a:pt x="542748" y="205688"/>
                    <a:pt x="613034" y="221156"/>
                    <a:pt x="613034" y="139084"/>
                  </a:cubicBezTo>
                  <a:cubicBezTo>
                    <a:pt x="613034" y="-48750"/>
                    <a:pt x="347512" y="-44250"/>
                    <a:pt x="347512" y="139084"/>
                  </a:cubicBezTo>
                  <a:cubicBezTo>
                    <a:pt x="347512" y="220104"/>
                    <a:pt x="423000" y="195500"/>
                    <a:pt x="423000" y="313514"/>
                  </a:cubicBezTo>
                  <a:cubicBezTo>
                    <a:pt x="310187" y="391612"/>
                    <a:pt x="146685" y="331436"/>
                    <a:pt x="-64" y="314780"/>
                  </a:cubicBezTo>
                  <a:lnTo>
                    <a:pt x="1203" y="1280636"/>
                  </a:lnTo>
                </a:path>
              </a:pathLst>
            </a:custGeom>
            <a:noFill/>
            <a:ln w="19370" cap="flat">
              <a:solidFill>
                <a:srgbClr val="003C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75B979-62C6-6D10-29EC-E04E14F9A5C5}"/>
                </a:ext>
              </a:extLst>
            </p:cNvPr>
            <p:cNvSpPr/>
            <p:nvPr/>
          </p:nvSpPr>
          <p:spPr>
            <a:xfrm>
              <a:off x="4599476" y="3112202"/>
              <a:ext cx="964588" cy="5154"/>
            </a:xfrm>
            <a:custGeom>
              <a:avLst/>
              <a:gdLst>
                <a:gd name="connsiteX0" fmla="*/ -66 w 964588"/>
                <a:gd name="connsiteY0" fmla="*/ -18 h 5154"/>
                <a:gd name="connsiteX1" fmla="*/ 964522 w 964588"/>
                <a:gd name="connsiteY1" fmla="*/ -18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4588" h="5154">
                  <a:moveTo>
                    <a:pt x="-66" y="-18"/>
                  </a:moveTo>
                  <a:lnTo>
                    <a:pt x="964522" y="-18"/>
                  </a:lnTo>
                </a:path>
              </a:pathLst>
            </a:custGeom>
            <a:noFill/>
            <a:ln w="19370" cap="flat">
              <a:solidFill>
                <a:srgbClr val="003C71">
                  <a:alpha val="97000"/>
                </a:srgbClr>
              </a:solidFill>
              <a:custDash>
                <a:ds d="300000" sp="75000"/>
              </a:custDash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" name="ZoneTexte 69">
            <a:extLst>
              <a:ext uri="{FF2B5EF4-FFF2-40B4-BE49-F238E27FC236}">
                <a16:creationId xmlns:a16="http://schemas.microsoft.com/office/drawing/2014/main" id="{AE5F964F-B1F7-0AA2-C285-5F3E2CE257F3}"/>
              </a:ext>
            </a:extLst>
          </p:cNvPr>
          <p:cNvSpPr txBox="1"/>
          <p:nvPr/>
        </p:nvSpPr>
        <p:spPr>
          <a:xfrm>
            <a:off x="4915379" y="3694470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Potential bugs</a:t>
            </a:r>
          </a:p>
          <a:p>
            <a:r>
              <a:rPr lang="en-US" dirty="0">
                <a:solidFill>
                  <a:schemeClr val="accent2"/>
                </a:solidFill>
              </a:rPr>
              <a:t>Untold specifications</a:t>
            </a:r>
          </a:p>
        </p:txBody>
      </p:sp>
      <p:cxnSp>
        <p:nvCxnSpPr>
          <p:cNvPr id="13" name="Connecteur : en arc 71">
            <a:extLst>
              <a:ext uri="{FF2B5EF4-FFF2-40B4-BE49-F238E27FC236}">
                <a16:creationId xmlns:a16="http://schemas.microsoft.com/office/drawing/2014/main" id="{CBB2C528-C0BE-352E-38A9-9FE7BE6A5549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5501149" y="3065804"/>
            <a:ext cx="530939" cy="726393"/>
          </a:xfrm>
          <a:prstGeom prst="curvedConnector3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 : en arc 72">
            <a:extLst>
              <a:ext uri="{FF2B5EF4-FFF2-40B4-BE49-F238E27FC236}">
                <a16:creationId xmlns:a16="http://schemas.microsoft.com/office/drawing/2014/main" id="{FCEF7437-3E11-FA48-E967-AA39D3B53743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5680197" y="4370814"/>
            <a:ext cx="479631" cy="419605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32">
            <a:extLst>
              <a:ext uri="{FF2B5EF4-FFF2-40B4-BE49-F238E27FC236}">
                <a16:creationId xmlns:a16="http://schemas.microsoft.com/office/drawing/2014/main" id="{30E794E7-E753-2388-CA97-8A2873144D26}"/>
              </a:ext>
            </a:extLst>
          </p:cNvPr>
          <p:cNvSpPr txBox="1"/>
          <p:nvPr/>
        </p:nvSpPr>
        <p:spPr>
          <a:xfrm>
            <a:off x="912662" y="424754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</a:t>
            </a:r>
          </a:p>
          <a:p>
            <a:pPr algn="ctr"/>
            <a:r>
              <a:rPr lang="en-US" dirty="0"/>
              <a:t>Specification</a:t>
            </a: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66F5E690-81FB-5A98-923F-B584EA5A9756}"/>
              </a:ext>
            </a:extLst>
          </p:cNvPr>
          <p:cNvSpPr txBox="1"/>
          <p:nvPr/>
        </p:nvSpPr>
        <p:spPr>
          <a:xfrm>
            <a:off x="481907" y="13358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SUT System Under Test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B610EB0-E532-B7D1-CE97-F2ACCAC7D1C0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brings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334D7368-FAA9-7415-1C64-49470F34970C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0DF3F50-F5F5-B28A-CE26-4939568C7C8B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340EF6A3-FEEE-8FE8-4C4B-0189A5E11CB4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864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0F87-480E-2F2A-7242-79C6D647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Assertion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8455C-4EC0-7877-CD20-76191292F9B8}"/>
              </a:ext>
            </a:extLst>
          </p:cNvPr>
          <p:cNvSpPr/>
          <p:nvPr/>
        </p:nvSpPr>
        <p:spPr>
          <a:xfrm>
            <a:off x="792897" y="2044418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assert.typeOf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assert.lengthOf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beverages.tea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, 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33CAE-F0E8-01EE-F0B2-C44C83E97628}"/>
              </a:ext>
            </a:extLst>
          </p:cNvPr>
          <p:cNvSpPr/>
          <p:nvPr/>
        </p:nvSpPr>
        <p:spPr>
          <a:xfrm>
            <a:off x="792897" y="3078240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foo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expect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to.have.property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21E3C-327A-4610-3B6E-040C17EB4F8B}"/>
              </a:ext>
            </a:extLst>
          </p:cNvPr>
          <p:cNvSpPr/>
          <p:nvPr/>
        </p:nvSpPr>
        <p:spPr>
          <a:xfrm>
            <a:off x="792897" y="4112062"/>
            <a:ext cx="3906618" cy="76944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foo.should.be.a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'string’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foo.should.equal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'bar’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foo.should.have.lengthOf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 </a:t>
            </a:r>
          </a:p>
          <a:p>
            <a:r>
              <a:rPr lang="fr-FR" sz="1100" dirty="0" err="1">
                <a:solidFill>
                  <a:srgbClr val="333333"/>
                </a:solidFill>
                <a:latin typeface="Monaco"/>
              </a:rPr>
              <a:t>beverages.should.have.property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 err="1">
                <a:solidFill>
                  <a:srgbClr val="DD1144"/>
                </a:solidFill>
                <a:latin typeface="Monaco"/>
              </a:rPr>
              <a:t>tea</a:t>
            </a:r>
            <a:r>
              <a:rPr lang="fr-FR" sz="1100" dirty="0">
                <a:solidFill>
                  <a:srgbClr val="DD1144"/>
                </a:solidFill>
                <a:latin typeface="Monaco"/>
              </a:rPr>
              <a:t>'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).</a:t>
            </a:r>
            <a:r>
              <a:rPr lang="fr-FR" sz="1100" b="1" dirty="0" err="1">
                <a:solidFill>
                  <a:srgbClr val="333333"/>
                </a:solidFill>
                <a:latin typeface="Monaco"/>
              </a:rPr>
              <a:t>with</a:t>
            </a:r>
            <a:r>
              <a:rPr lang="fr-FR" sz="1100" dirty="0" err="1">
                <a:solidFill>
                  <a:srgbClr val="333333"/>
                </a:solidFill>
                <a:latin typeface="Monaco"/>
              </a:rPr>
              <a:t>.lengthOf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(</a:t>
            </a:r>
            <a:r>
              <a:rPr lang="fr-FR" sz="1100" dirty="0">
                <a:solidFill>
                  <a:srgbClr val="009999"/>
                </a:solidFill>
                <a:latin typeface="Monaco"/>
              </a:rPr>
              <a:t>3</a:t>
            </a:r>
            <a:r>
              <a:rPr lang="fr-FR" sz="1100" dirty="0">
                <a:solidFill>
                  <a:srgbClr val="333333"/>
                </a:solidFill>
                <a:latin typeface="Monaco"/>
              </a:rPr>
              <a:t>);</a:t>
            </a:r>
            <a:endParaRPr lang="en-US" sz="1100" dirty="0"/>
          </a:p>
        </p:txBody>
      </p:sp>
      <p:sp>
        <p:nvSpPr>
          <p:cNvPr id="7" name="Accolade fermante 10">
            <a:extLst>
              <a:ext uri="{FF2B5EF4-FFF2-40B4-BE49-F238E27FC236}">
                <a16:creationId xmlns:a16="http://schemas.microsoft.com/office/drawing/2014/main" id="{53EC37BB-2DE7-FEC7-977F-D05FB538610A}"/>
              </a:ext>
            </a:extLst>
          </p:cNvPr>
          <p:cNvSpPr/>
          <p:nvPr/>
        </p:nvSpPr>
        <p:spPr>
          <a:xfrm>
            <a:off x="4778343" y="3078240"/>
            <a:ext cx="409903" cy="1843719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fermante 11">
            <a:extLst>
              <a:ext uri="{FF2B5EF4-FFF2-40B4-BE49-F238E27FC236}">
                <a16:creationId xmlns:a16="http://schemas.microsoft.com/office/drawing/2014/main" id="{07377711-4035-F601-1D84-34DECF22B207}"/>
              </a:ext>
            </a:extLst>
          </p:cNvPr>
          <p:cNvSpPr/>
          <p:nvPr/>
        </p:nvSpPr>
        <p:spPr>
          <a:xfrm>
            <a:off x="4778343" y="2013641"/>
            <a:ext cx="409903" cy="830997"/>
          </a:xfrm>
          <a:prstGeom prst="rightBrace">
            <a:avLst/>
          </a:prstGeom>
          <a:ln w="28575">
            <a:solidFill>
              <a:schemeClr val="accent2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12">
            <a:extLst>
              <a:ext uri="{FF2B5EF4-FFF2-40B4-BE49-F238E27FC236}">
                <a16:creationId xmlns:a16="http://schemas.microsoft.com/office/drawing/2014/main" id="{14632ED2-23A5-B612-D894-69CAC3C761E0}"/>
              </a:ext>
            </a:extLst>
          </p:cNvPr>
          <p:cNvSpPr txBox="1"/>
          <p:nvPr/>
        </p:nvSpPr>
        <p:spPr>
          <a:xfrm>
            <a:off x="5401080" y="2244473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 </a:t>
            </a:r>
            <a:r>
              <a:rPr lang="en-US" b="1" dirty="0"/>
              <a:t>Assertions</a:t>
            </a: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B3FE9D1A-1177-2166-4186-58370EA368D5}"/>
              </a:ext>
            </a:extLst>
          </p:cNvPr>
          <p:cNvSpPr txBox="1"/>
          <p:nvPr/>
        </p:nvSpPr>
        <p:spPr>
          <a:xfrm>
            <a:off x="5401080" y="3667255"/>
            <a:ext cx="315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 driven styles</a:t>
            </a:r>
          </a:p>
          <a:p>
            <a:r>
              <a:rPr lang="en-US" sz="1400" dirty="0"/>
              <a:t>Behavior focused DSL</a:t>
            </a:r>
          </a:p>
          <a:p>
            <a:r>
              <a:rPr lang="en-US" sz="1200" dirty="0"/>
              <a:t>Actual APIs depends on frameworks used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BDD84463-6FD6-C19F-AB8B-0145ADF815C3}"/>
              </a:ext>
            </a:extLst>
          </p:cNvPr>
          <p:cNvSpPr/>
          <p:nvPr/>
        </p:nvSpPr>
        <p:spPr>
          <a:xfrm>
            <a:off x="8933808" y="2016225"/>
            <a:ext cx="2581836" cy="175176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B870-7584-D4C6-B050-89F634E8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coverage</a:t>
            </a:r>
            <a:endParaRPr lang="fr-FR" dirty="0"/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5B1F9CCA-283B-96B2-8BE9-CB4DF96551A4}"/>
              </a:ext>
            </a:extLst>
          </p:cNvPr>
          <p:cNvGrpSpPr/>
          <p:nvPr/>
        </p:nvGrpSpPr>
        <p:grpSpPr>
          <a:xfrm>
            <a:off x="1848679" y="1985231"/>
            <a:ext cx="1460413" cy="708386"/>
            <a:chOff x="1569814" y="3936199"/>
            <a:chExt cx="1460413" cy="708386"/>
          </a:xfrm>
        </p:grpSpPr>
        <p:pic>
          <p:nvPicPr>
            <p:cNvPr id="5" name="Graphique 29">
              <a:extLst>
                <a:ext uri="{FF2B5EF4-FFF2-40B4-BE49-F238E27FC236}">
                  <a16:creationId xmlns:a16="http://schemas.microsoft.com/office/drawing/2014/main" id="{5D912CC5-6C9F-90CA-1200-B22F6939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6739" y="3936199"/>
              <a:ext cx="563488" cy="708386"/>
            </a:xfrm>
            <a:prstGeom prst="rect">
              <a:avLst/>
            </a:prstGeom>
          </p:spPr>
        </p:pic>
        <p:sp>
          <p:nvSpPr>
            <p:cNvPr id="6" name="ZoneTexte 30">
              <a:extLst>
                <a:ext uri="{FF2B5EF4-FFF2-40B4-BE49-F238E27FC236}">
                  <a16:creationId xmlns:a16="http://schemas.microsoft.com/office/drawing/2014/main" id="{E1B70ED5-F0D9-6E5E-CC9F-561B6E63CE41}"/>
                </a:ext>
              </a:extLst>
            </p:cNvPr>
            <p:cNvSpPr txBox="1"/>
            <p:nvPr/>
          </p:nvSpPr>
          <p:spPr>
            <a:xfrm>
              <a:off x="1569814" y="410572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100%</a:t>
              </a:r>
            </a:p>
          </p:txBody>
        </p:sp>
      </p:grpSp>
      <p:grpSp>
        <p:nvGrpSpPr>
          <p:cNvPr id="7" name="Groupe 23">
            <a:extLst>
              <a:ext uri="{FF2B5EF4-FFF2-40B4-BE49-F238E27FC236}">
                <a16:creationId xmlns:a16="http://schemas.microsoft.com/office/drawing/2014/main" id="{76FE174B-7FC0-AD2B-DB0C-53DCD55E1500}"/>
              </a:ext>
            </a:extLst>
          </p:cNvPr>
          <p:cNvGrpSpPr/>
          <p:nvPr/>
        </p:nvGrpSpPr>
        <p:grpSpPr>
          <a:xfrm>
            <a:off x="2119604" y="5011964"/>
            <a:ext cx="1171289" cy="676186"/>
            <a:chOff x="1826294" y="938809"/>
            <a:chExt cx="1171289" cy="676186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CFCEB56E-F3B4-0580-C899-8251EE6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611" y="938809"/>
              <a:ext cx="533972" cy="67618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5933C7-3BFB-BF2A-193B-00812028495E}"/>
                </a:ext>
              </a:extLst>
            </p:cNvPr>
            <p:cNvSpPr txBox="1"/>
            <p:nvPr/>
          </p:nvSpPr>
          <p:spPr>
            <a:xfrm>
              <a:off x="1826294" y="109223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0%</a:t>
              </a:r>
            </a:p>
          </p:txBody>
        </p:sp>
      </p:grpSp>
      <p:grpSp>
        <p:nvGrpSpPr>
          <p:cNvPr id="10" name="Groupe 24">
            <a:extLst>
              <a:ext uri="{FF2B5EF4-FFF2-40B4-BE49-F238E27FC236}">
                <a16:creationId xmlns:a16="http://schemas.microsoft.com/office/drawing/2014/main" id="{3CDD5DCE-9AF5-D305-959D-EF3DE4535685}"/>
              </a:ext>
            </a:extLst>
          </p:cNvPr>
          <p:cNvGrpSpPr/>
          <p:nvPr/>
        </p:nvGrpSpPr>
        <p:grpSpPr>
          <a:xfrm>
            <a:off x="1991364" y="4247345"/>
            <a:ext cx="1299529" cy="692286"/>
            <a:chOff x="1698054" y="1666925"/>
            <a:chExt cx="1299529" cy="692286"/>
          </a:xfrm>
        </p:grpSpPr>
        <p:pic>
          <p:nvPicPr>
            <p:cNvPr id="11" name="Graphique 6">
              <a:extLst>
                <a:ext uri="{FF2B5EF4-FFF2-40B4-BE49-F238E27FC236}">
                  <a16:creationId xmlns:a16="http://schemas.microsoft.com/office/drawing/2014/main" id="{D89E7653-CE90-1969-7B9F-11DB19DD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0195" y="1666925"/>
              <a:ext cx="547388" cy="692286"/>
            </a:xfrm>
            <a:prstGeom prst="rect">
              <a:avLst/>
            </a:prstGeom>
          </p:spPr>
        </p:pic>
        <p:sp>
          <p:nvSpPr>
            <p:cNvPr id="12" name="ZoneTexte 9">
              <a:extLst>
                <a:ext uri="{FF2B5EF4-FFF2-40B4-BE49-F238E27FC236}">
                  <a16:creationId xmlns:a16="http://schemas.microsoft.com/office/drawing/2014/main" id="{AB777CFF-C9AC-0F55-B971-AFDF16FE02E5}"/>
                </a:ext>
              </a:extLst>
            </p:cNvPr>
            <p:cNvSpPr txBox="1"/>
            <p:nvPr/>
          </p:nvSpPr>
          <p:spPr>
            <a:xfrm>
              <a:off x="1698054" y="18284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25%</a:t>
              </a:r>
            </a:p>
          </p:txBody>
        </p:sp>
      </p:grpSp>
      <p:grpSp>
        <p:nvGrpSpPr>
          <p:cNvPr id="13" name="Groupe 25">
            <a:extLst>
              <a:ext uri="{FF2B5EF4-FFF2-40B4-BE49-F238E27FC236}">
                <a16:creationId xmlns:a16="http://schemas.microsoft.com/office/drawing/2014/main" id="{F1C57801-D8C5-CDCC-FF58-30B5DB2EBFE4}"/>
              </a:ext>
            </a:extLst>
          </p:cNvPr>
          <p:cNvGrpSpPr/>
          <p:nvPr/>
        </p:nvGrpSpPr>
        <p:grpSpPr>
          <a:xfrm>
            <a:off x="2002854" y="3486906"/>
            <a:ext cx="1299529" cy="708384"/>
            <a:chOff x="1698054" y="2411141"/>
            <a:chExt cx="1299529" cy="708384"/>
          </a:xfrm>
        </p:grpSpPr>
        <p:pic>
          <p:nvPicPr>
            <p:cNvPr id="14" name="Graphique 5">
              <a:extLst>
                <a:ext uri="{FF2B5EF4-FFF2-40B4-BE49-F238E27FC236}">
                  <a16:creationId xmlns:a16="http://schemas.microsoft.com/office/drawing/2014/main" id="{1BC7200C-31E9-A981-A0C9-A2C9D5188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7513" y="2411141"/>
              <a:ext cx="550070" cy="708384"/>
            </a:xfrm>
            <a:prstGeom prst="rect">
              <a:avLst/>
            </a:prstGeom>
          </p:spPr>
        </p:pic>
        <p:sp>
          <p:nvSpPr>
            <p:cNvPr id="15" name="ZoneTexte 10">
              <a:extLst>
                <a:ext uri="{FF2B5EF4-FFF2-40B4-BE49-F238E27FC236}">
                  <a16:creationId xmlns:a16="http://schemas.microsoft.com/office/drawing/2014/main" id="{53C16A63-3B49-F6F5-49E1-C2717DAB1621}"/>
                </a:ext>
              </a:extLst>
            </p:cNvPr>
            <p:cNvSpPr txBox="1"/>
            <p:nvPr/>
          </p:nvSpPr>
          <p:spPr>
            <a:xfrm>
              <a:off x="1698054" y="25806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16" name="Groupe 26">
            <a:extLst>
              <a:ext uri="{FF2B5EF4-FFF2-40B4-BE49-F238E27FC236}">
                <a16:creationId xmlns:a16="http://schemas.microsoft.com/office/drawing/2014/main" id="{F97ADE67-63A7-FC07-DAAE-29D6AF168248}"/>
              </a:ext>
            </a:extLst>
          </p:cNvPr>
          <p:cNvGrpSpPr/>
          <p:nvPr/>
        </p:nvGrpSpPr>
        <p:grpSpPr>
          <a:xfrm>
            <a:off x="1984576" y="2745672"/>
            <a:ext cx="1306238" cy="708386"/>
            <a:chOff x="1698054" y="3171455"/>
            <a:chExt cx="1306238" cy="708386"/>
          </a:xfrm>
        </p:grpSpPr>
        <p:pic>
          <p:nvPicPr>
            <p:cNvPr id="17" name="Graphique 4">
              <a:extLst>
                <a:ext uri="{FF2B5EF4-FFF2-40B4-BE49-F238E27FC236}">
                  <a16:creationId xmlns:a16="http://schemas.microsoft.com/office/drawing/2014/main" id="{276D1483-30D2-C8FA-3555-AB1B15B90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0804" y="3171455"/>
              <a:ext cx="563488" cy="708386"/>
            </a:xfrm>
            <a:prstGeom prst="rect">
              <a:avLst/>
            </a:prstGeom>
          </p:spPr>
        </p:pic>
        <p:sp>
          <p:nvSpPr>
            <p:cNvPr id="18" name="ZoneTexte 11">
              <a:extLst>
                <a:ext uri="{FF2B5EF4-FFF2-40B4-BE49-F238E27FC236}">
                  <a16:creationId xmlns:a16="http://schemas.microsoft.com/office/drawing/2014/main" id="{A09E19FA-0969-98DC-EE89-83BE51382B54}"/>
                </a:ext>
              </a:extLst>
            </p:cNvPr>
            <p:cNvSpPr txBox="1"/>
            <p:nvPr/>
          </p:nvSpPr>
          <p:spPr>
            <a:xfrm>
              <a:off x="1698054" y="33409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80%</a:t>
              </a:r>
            </a:p>
          </p:txBody>
        </p:sp>
      </p:grpSp>
      <p:pic>
        <p:nvPicPr>
          <p:cNvPr id="19" name="Graphique 32" descr="Visage souriant noir">
            <a:extLst>
              <a:ext uri="{FF2B5EF4-FFF2-40B4-BE49-F238E27FC236}">
                <a16:creationId xmlns:a16="http://schemas.microsoft.com/office/drawing/2014/main" id="{AA6E3D9B-31E5-5CC5-6FB3-84110613C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063" y="2931045"/>
            <a:ext cx="360000" cy="360000"/>
          </a:xfrm>
          <a:prstGeom prst="rect">
            <a:avLst/>
          </a:prstGeom>
        </p:spPr>
      </p:pic>
      <p:pic>
        <p:nvPicPr>
          <p:cNvPr id="20" name="Graphique 34" descr="Visage neutre noir">
            <a:extLst>
              <a:ext uri="{FF2B5EF4-FFF2-40B4-BE49-F238E27FC236}">
                <a16:creationId xmlns:a16="http://schemas.microsoft.com/office/drawing/2014/main" id="{613BC6CA-ED81-933D-4B40-28F019C14B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063" y="4438469"/>
            <a:ext cx="360000" cy="360000"/>
          </a:xfrm>
          <a:prstGeom prst="rect">
            <a:avLst/>
          </a:prstGeom>
        </p:spPr>
      </p:pic>
      <p:pic>
        <p:nvPicPr>
          <p:cNvPr id="21" name="Graphique 38" descr="Visage noir surpris">
            <a:extLst>
              <a:ext uri="{FF2B5EF4-FFF2-40B4-BE49-F238E27FC236}">
                <a16:creationId xmlns:a16="http://schemas.microsoft.com/office/drawing/2014/main" id="{6DFBF865-E5E0-41BE-47C9-BDC14598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63" y="3684757"/>
            <a:ext cx="360000" cy="360000"/>
          </a:xfrm>
          <a:prstGeom prst="rect">
            <a:avLst/>
          </a:prstGeom>
        </p:spPr>
      </p:pic>
      <p:pic>
        <p:nvPicPr>
          <p:cNvPr id="22" name="Graphique 40" descr="Visage amoureux noir">
            <a:extLst>
              <a:ext uri="{FF2B5EF4-FFF2-40B4-BE49-F238E27FC236}">
                <a16:creationId xmlns:a16="http://schemas.microsoft.com/office/drawing/2014/main" id="{ED95F422-12D7-A815-46E3-F07E473B22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9063" y="2177333"/>
            <a:ext cx="360000" cy="360000"/>
          </a:xfrm>
          <a:prstGeom prst="rect">
            <a:avLst/>
          </a:prstGeom>
        </p:spPr>
      </p:pic>
      <p:pic>
        <p:nvPicPr>
          <p:cNvPr id="23" name="Graphique 43" descr="Crâne">
            <a:extLst>
              <a:ext uri="{FF2B5EF4-FFF2-40B4-BE49-F238E27FC236}">
                <a16:creationId xmlns:a16="http://schemas.microsoft.com/office/drawing/2014/main" id="{D9392DC4-86A7-BE33-0CA8-39F1470EC8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9063" y="5170057"/>
            <a:ext cx="360000" cy="360000"/>
          </a:xfrm>
          <a:prstGeom prst="rect">
            <a:avLst/>
          </a:prstGeom>
        </p:spPr>
      </p:pic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25B5F25F-2E92-7A2F-0B24-754502528B18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count,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branches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31A0C66-087B-3A0C-C7A0-3187ACE4B209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A52BD748-E8A2-D9C4-0BBE-C538EF6D2F5A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coverage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100% good</a:t>
            </a: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CD71E0B-3502-B406-ED31-8AFA0249452E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80%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Bu****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C1C6-7E51-25AD-636D-2C216AE4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74B2-2B7B-A38F-1516-91C8E566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740" y="1595718"/>
            <a:ext cx="4159623" cy="4805082"/>
          </a:xfrm>
        </p:spPr>
        <p:txBody>
          <a:bodyPr>
            <a:normAutofit/>
          </a:bodyPr>
          <a:lstStyle/>
          <a:p>
            <a:r>
              <a:rPr lang="fr-FR" sz="1800" dirty="0"/>
              <a:t>Cédric HARTLAND</a:t>
            </a:r>
          </a:p>
          <a:p>
            <a:r>
              <a:rPr lang="fr-FR" sz="1800" dirty="0" err="1"/>
              <a:t>Ph.D</a:t>
            </a:r>
            <a:r>
              <a:rPr lang="fr-FR" sz="1800" dirty="0"/>
              <a:t>. in AI – </a:t>
            </a:r>
            <a:r>
              <a:rPr lang="fr-FR" sz="1800" dirty="0" err="1"/>
              <a:t>UPSud</a:t>
            </a:r>
            <a:r>
              <a:rPr lang="fr-FR" sz="1800" dirty="0"/>
              <a:t>, INRIA, CNRS</a:t>
            </a:r>
          </a:p>
          <a:p>
            <a:r>
              <a:rPr lang="fr-FR" sz="1800" dirty="0"/>
              <a:t>Courses in AI &amp; CS </a:t>
            </a:r>
            <a:r>
              <a:rPr lang="fr-FR" sz="1800" dirty="0" err="1"/>
              <a:t>since</a:t>
            </a:r>
            <a:r>
              <a:rPr lang="fr-FR" sz="1800" dirty="0"/>
              <a:t> 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592D49-57B6-961E-BC6E-0A5B2E03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7" y="14356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6C7E4A-C20D-56A2-844A-75D8210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6" y="3424427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892CA-AF24-1D3B-763D-A88ACF459A4A}"/>
              </a:ext>
            </a:extLst>
          </p:cNvPr>
          <p:cNvSpPr txBox="1">
            <a:spLocks/>
          </p:cNvSpPr>
          <p:nvPr/>
        </p:nvSpPr>
        <p:spPr>
          <a:xfrm>
            <a:off x="7376460" y="1595718"/>
            <a:ext cx="4159623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800" dirty="0"/>
              <a:t>2005 – 2010 – </a:t>
            </a:r>
            <a:r>
              <a:rPr lang="fr-FR" sz="1800" dirty="0" err="1"/>
              <a:t>Researcher</a:t>
            </a:r>
            <a:r>
              <a:rPr lang="fr-FR" sz="1800" dirty="0"/>
              <a:t> / </a:t>
            </a:r>
            <a:r>
              <a:rPr lang="fr-FR" sz="1800" dirty="0" err="1"/>
              <a:t>Lecturer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2010 – 2017 – CAST</a:t>
            </a:r>
          </a:p>
          <a:p>
            <a:pPr>
              <a:lnSpc>
                <a:spcPct val="100000"/>
              </a:lnSpc>
            </a:pPr>
            <a:r>
              <a:rPr lang="fr-FR" sz="1800" dirty="0"/>
              <a:t>2017-2019 – </a:t>
            </a:r>
            <a:r>
              <a:rPr lang="fr-FR" sz="1800" dirty="0" err="1"/>
              <a:t>Futurmaster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2019-2022 – </a:t>
            </a:r>
            <a:r>
              <a:rPr lang="fr-FR" sz="1800" dirty="0" err="1"/>
              <a:t>Talentsoft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 – </a:t>
            </a:r>
            <a:r>
              <a:rPr lang="fr-FR" sz="1800" dirty="0" err="1"/>
              <a:t>PlayPlay</a:t>
            </a:r>
            <a:endParaRPr lang="fr-FR" sz="1800" dirty="0"/>
          </a:p>
          <a:p>
            <a:pPr>
              <a:lnSpc>
                <a:spcPct val="100000"/>
              </a:lnSpc>
            </a:pPr>
            <a:r>
              <a:rPr lang="fr-FR" sz="1800" dirty="0"/>
              <a:t>2022+ - Thales Digital </a:t>
            </a:r>
            <a:r>
              <a:rPr lang="fr-FR" sz="1800" dirty="0" err="1"/>
              <a:t>Factory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A1730-A44B-9B6C-4A29-6C7A618A4F34}"/>
              </a:ext>
            </a:extLst>
          </p:cNvPr>
          <p:cNvSpPr txBox="1"/>
          <p:nvPr/>
        </p:nvSpPr>
        <p:spPr>
          <a:xfrm>
            <a:off x="2859740" y="567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https://github.com/gigacool/craftsmanship-course</a:t>
            </a:r>
          </a:p>
        </p:txBody>
      </p:sp>
    </p:spTree>
    <p:extLst>
      <p:ext uri="{BB962C8B-B14F-4D97-AF65-F5344CB8AC3E}">
        <p14:creationId xmlns:p14="http://schemas.microsoft.com/office/powerpoint/2010/main" val="116583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B38D-2B96-C733-BB6D-F667F105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FD8-7C42-461F-1B66-CCEFE2AA6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026716" cy="4805082"/>
          </a:xfrm>
        </p:spPr>
        <p:txBody>
          <a:bodyPr/>
          <a:lstStyle/>
          <a:p>
            <a:r>
              <a:rPr lang="en-US" dirty="0"/>
              <a:t>Different types</a:t>
            </a:r>
          </a:p>
          <a:p>
            <a:pPr lvl="1"/>
            <a:r>
              <a:rPr lang="en-US" dirty="0"/>
              <a:t>Stub ~ simulates behavior</a:t>
            </a:r>
          </a:p>
          <a:p>
            <a:pPr lvl="1"/>
            <a:r>
              <a:rPr lang="en-US" dirty="0"/>
              <a:t>Mock ~ substitutes to objects</a:t>
            </a:r>
          </a:p>
          <a:p>
            <a:pPr lvl="1"/>
            <a:r>
              <a:rPr lang="en-US" dirty="0"/>
              <a:t>Spy ~ wraps real functions</a:t>
            </a:r>
          </a:p>
          <a:p>
            <a:pPr lvl="1"/>
            <a:r>
              <a:rPr lang="en-US" dirty="0"/>
              <a:t>Fake ~ working fake implementations</a:t>
            </a:r>
          </a:p>
          <a:p>
            <a:pPr lvl="1"/>
            <a:r>
              <a:rPr lang="en-US" dirty="0"/>
              <a:t>Dummy ~ needed but unused resources</a:t>
            </a:r>
          </a:p>
          <a:p>
            <a:endParaRPr lang="en-US" dirty="0"/>
          </a:p>
          <a:p>
            <a:r>
              <a:rPr lang="en-US" dirty="0"/>
              <a:t>Mocking/doubling is often a mix of those</a:t>
            </a:r>
          </a:p>
          <a:p>
            <a:endParaRPr lang="fr-FR" dirty="0"/>
          </a:p>
        </p:txBody>
      </p:sp>
      <p:pic>
        <p:nvPicPr>
          <p:cNvPr id="4" name="Graphique 4">
            <a:extLst>
              <a:ext uri="{FF2B5EF4-FFF2-40B4-BE49-F238E27FC236}">
                <a16:creationId xmlns:a16="http://schemas.microsoft.com/office/drawing/2014/main" id="{5A0B63AD-8291-3174-96B7-D23AB71C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89674" y="4278055"/>
            <a:ext cx="1065794" cy="2260305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AA9ECBE1-07BD-3098-993B-82E45BCA201F}"/>
              </a:ext>
            </a:extLst>
          </p:cNvPr>
          <p:cNvSpPr/>
          <p:nvPr/>
        </p:nvSpPr>
        <p:spPr>
          <a:xfrm>
            <a:off x="816684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Doubles are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expensive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5B1A942-179A-6271-8D73-507F64EC3DCD}"/>
              </a:ext>
            </a:extLst>
          </p:cNvPr>
          <p:cNvSpPr/>
          <p:nvPr/>
        </p:nvSpPr>
        <p:spPr>
          <a:xfrm>
            <a:off x="816684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holder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SUT ? Double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? 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20AA6-1B86-579B-B3FB-E25C1DB2AF09}"/>
              </a:ext>
            </a:extLst>
          </p:cNvPr>
          <p:cNvSpPr/>
          <p:nvPr/>
        </p:nvSpPr>
        <p:spPr>
          <a:xfrm>
            <a:off x="816684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doubles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26840FE3-F232-B83C-E55D-3E94BD08BDB3}"/>
              </a:ext>
            </a:extLst>
          </p:cNvPr>
          <p:cNvSpPr/>
          <p:nvPr/>
        </p:nvSpPr>
        <p:spPr>
          <a:xfrm>
            <a:off x="8166846" y="531041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Minimize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risks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future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5043-D174-9B07-EB3E-8B4E9ACB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private</a:t>
            </a:r>
            <a:r>
              <a:rPr lang="fr-FR" dirty="0"/>
              <a:t>/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organs</a:t>
            </a:r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764A491-5A2B-37B1-2152-C0EAF44C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311" y="3274021"/>
            <a:ext cx="1237770" cy="985455"/>
          </a:xfrm>
          <a:prstGeom prst="rect">
            <a:avLst/>
          </a:prstGeom>
        </p:spPr>
      </p:pic>
      <p:pic>
        <p:nvPicPr>
          <p:cNvPr id="5" name="Graphique 6">
            <a:extLst>
              <a:ext uri="{FF2B5EF4-FFF2-40B4-BE49-F238E27FC236}">
                <a16:creationId xmlns:a16="http://schemas.microsoft.com/office/drawing/2014/main" id="{DCE4C0E2-5467-4599-0CF6-EF2E7CCE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1623" y="3274021"/>
            <a:ext cx="1290638" cy="104775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BD50C93C-3234-AA83-0F90-59DD6F2A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9225" y="4415653"/>
            <a:ext cx="1293036" cy="1049697"/>
          </a:xfrm>
          <a:prstGeom prst="rect">
            <a:avLst/>
          </a:prstGeom>
        </p:spPr>
      </p:pic>
      <p:sp>
        <p:nvSpPr>
          <p:cNvPr id="7" name="Flèche : droite 8">
            <a:extLst>
              <a:ext uri="{FF2B5EF4-FFF2-40B4-BE49-F238E27FC236}">
                <a16:creationId xmlns:a16="http://schemas.microsoft.com/office/drawing/2014/main" id="{359D3F12-A145-BF7B-013F-63C50D5C7C06}"/>
              </a:ext>
            </a:extLst>
          </p:cNvPr>
          <p:cNvSpPr/>
          <p:nvPr/>
        </p:nvSpPr>
        <p:spPr>
          <a:xfrm>
            <a:off x="4465209" y="3573815"/>
            <a:ext cx="366462" cy="4254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èche : droite 9">
            <a:extLst>
              <a:ext uri="{FF2B5EF4-FFF2-40B4-BE49-F238E27FC236}">
                <a16:creationId xmlns:a16="http://schemas.microsoft.com/office/drawing/2014/main" id="{4ECB031B-6EBD-5C50-9CEE-47FE7CEE3CB2}"/>
              </a:ext>
            </a:extLst>
          </p:cNvPr>
          <p:cNvSpPr/>
          <p:nvPr/>
        </p:nvSpPr>
        <p:spPr>
          <a:xfrm>
            <a:off x="2651431" y="3554023"/>
            <a:ext cx="366462" cy="42545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29B89D74-00F3-23D0-AB4A-2CA52C7B7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7845" y="2074304"/>
            <a:ext cx="1290978" cy="21913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038DFC79-114C-EEBA-A388-987A8E4A5B21}"/>
              </a:ext>
            </a:extLst>
          </p:cNvPr>
          <p:cNvSpPr/>
          <p:nvPr/>
        </p:nvSpPr>
        <p:spPr>
          <a:xfrm>
            <a:off x="8166847" y="1705171"/>
            <a:ext cx="2675669" cy="186810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unwanted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unplanned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usage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4380A42-5469-A144-47B7-875D36568BF1}"/>
              </a:ext>
            </a:extLst>
          </p:cNvPr>
          <p:cNvSpPr/>
          <p:nvPr/>
        </p:nvSpPr>
        <p:spPr>
          <a:xfrm>
            <a:off x="8166847" y="3797896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limits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ability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24083A18-3CE2-B196-936B-58EEB11ECE07}"/>
              </a:ext>
            </a:extLst>
          </p:cNvPr>
          <p:cNvSpPr/>
          <p:nvPr/>
        </p:nvSpPr>
        <p:spPr>
          <a:xfrm>
            <a:off x="8166847" y="4961029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should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8E4-1EF0-7050-5957-9748E7B1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or not TDD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1EDC-014D-A825-B6C9-27EF5CD4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937939" cy="4805082"/>
          </a:xfrm>
        </p:spPr>
        <p:txBody>
          <a:bodyPr/>
          <a:lstStyle/>
          <a:p>
            <a:r>
              <a:rPr lang="fr-FR" dirty="0"/>
              <a:t>Don’t</a:t>
            </a:r>
          </a:p>
          <a:p>
            <a:pPr lvl="1"/>
            <a:r>
              <a:rPr lang="fr-FR" dirty="0"/>
              <a:t>E2e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Integration</a:t>
            </a:r>
            <a:r>
              <a:rPr lang="fr-FR" dirty="0"/>
              <a:t>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Do</a:t>
            </a:r>
          </a:p>
          <a:p>
            <a:pPr lvl="1"/>
            <a:r>
              <a:rPr lang="fr-FR" dirty="0"/>
              <a:t>E2e TDD</a:t>
            </a:r>
          </a:p>
          <a:p>
            <a:pPr lvl="1"/>
            <a:r>
              <a:rPr lang="fr-FR" dirty="0" err="1"/>
              <a:t>Integration</a:t>
            </a:r>
            <a:r>
              <a:rPr lang="fr-FR" dirty="0"/>
              <a:t> TDD</a:t>
            </a:r>
          </a:p>
          <a:p>
            <a:pPr lvl="1"/>
            <a:r>
              <a:rPr lang="fr-FR" dirty="0"/>
              <a:t>Unit TDD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BF0B14-A82D-DA50-CF46-FAD337D82D84}"/>
              </a:ext>
            </a:extLst>
          </p:cNvPr>
          <p:cNvSpPr/>
          <p:nvPr/>
        </p:nvSpPr>
        <p:spPr>
          <a:xfrm>
            <a:off x="4661647" y="3429000"/>
            <a:ext cx="1434353" cy="941294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162F6D-26CD-5805-DDEB-C58900658FD2}"/>
              </a:ext>
            </a:extLst>
          </p:cNvPr>
          <p:cNvSpPr txBox="1">
            <a:spLocks/>
          </p:cNvSpPr>
          <p:nvPr/>
        </p:nvSpPr>
        <p:spPr>
          <a:xfrm>
            <a:off x="6714567" y="1748118"/>
            <a:ext cx="4937939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🤢 </a:t>
            </a:r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test </a:t>
            </a:r>
            <a:r>
              <a:rPr lang="fr-FR" dirty="0" err="1"/>
              <a:t>whay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test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can go </a:t>
            </a:r>
            <a:r>
              <a:rPr lang="fr-FR" dirty="0" err="1"/>
              <a:t>wrong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</a:t>
            </a:r>
            <a:r>
              <a:rPr lang="fr-FR" dirty="0" err="1"/>
              <a:t>wrong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code design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suck</a:t>
            </a:r>
            <a:endParaRPr lang="fr-FR" dirty="0"/>
          </a:p>
          <a:p>
            <a:endParaRPr lang="fr-FR" dirty="0"/>
          </a:p>
          <a:p>
            <a:r>
              <a:rPr lang="fr-FR" dirty="0"/>
              <a:t>😀 </a:t>
            </a:r>
            <a:r>
              <a:rPr lang="fr-FR" dirty="0" err="1"/>
              <a:t>Your</a:t>
            </a:r>
            <a:r>
              <a:rPr lang="fr-FR" dirty="0"/>
              <a:t> tests expresses a </a:t>
            </a:r>
            <a:r>
              <a:rPr lang="fr-FR" dirty="0" err="1"/>
              <a:t>contract</a:t>
            </a:r>
            <a:endParaRPr lang="fr-FR" dirty="0"/>
          </a:p>
          <a:p>
            <a:pPr lvl="1"/>
            <a:r>
              <a:rPr lang="fr-FR" dirty="0" err="1"/>
              <a:t>your</a:t>
            </a:r>
            <a:r>
              <a:rPr lang="fr-FR" dirty="0"/>
              <a:t> tests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for sure</a:t>
            </a:r>
          </a:p>
          <a:p>
            <a:pPr lvl="1"/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tend to have </a:t>
            </a:r>
            <a:r>
              <a:rPr lang="fr-FR" dirty="0" err="1"/>
              <a:t>leaner</a:t>
            </a:r>
            <a:r>
              <a:rPr lang="fr-FR" dirty="0"/>
              <a:t> and </a:t>
            </a:r>
            <a:r>
              <a:rPr lang="fr-FR" dirty="0" err="1"/>
              <a:t>cleaner</a:t>
            </a:r>
            <a:r>
              <a:rPr lang="fr-F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940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00BF-44C8-BCDF-9D31-D325B0E1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Test Driven </a:t>
            </a:r>
            <a:r>
              <a:rPr lang="fr-FR" dirty="0" err="1"/>
              <a:t>Development</a:t>
            </a:r>
            <a:endParaRPr lang="fr-F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20E8D9-3937-0B8F-3FC9-61D1B79B9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515978"/>
              </p:ext>
            </p:extLst>
          </p:nvPr>
        </p:nvGraphicFramePr>
        <p:xfrm>
          <a:off x="5779994" y="1846729"/>
          <a:ext cx="6128123" cy="408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9CB8E65-7F20-9BF0-B5CE-61A1C871CBC6}"/>
              </a:ext>
            </a:extLst>
          </p:cNvPr>
          <p:cNvSpPr/>
          <p:nvPr/>
        </p:nvSpPr>
        <p:spPr>
          <a:xfrm>
            <a:off x="1113237" y="1705172"/>
            <a:ext cx="2675669" cy="109080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confidence on test relevance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C457E2C-DF31-5AEC-299B-B0EF9898E3E5}"/>
              </a:ext>
            </a:extLst>
          </p:cNvPr>
          <p:cNvSpPr/>
          <p:nvPr/>
        </p:nvSpPr>
        <p:spPr>
          <a:xfrm>
            <a:off x="1113237" y="2981618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continuous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refactoring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5603BE1-ADF0-7236-7A57-B5729C3BEB4B}"/>
              </a:ext>
            </a:extLst>
          </p:cNvPr>
          <p:cNvSpPr/>
          <p:nvPr/>
        </p:nvSpPr>
        <p:spPr>
          <a:xfrm>
            <a:off x="1113237" y="4144751"/>
            <a:ext cx="2675669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usage → loose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coupling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code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40B9B7BF-EA0F-A041-155C-1E6E05475B97}"/>
              </a:ext>
            </a:extLst>
          </p:cNvPr>
          <p:cNvSpPr/>
          <p:nvPr/>
        </p:nvSpPr>
        <p:spPr>
          <a:xfrm>
            <a:off x="1588364" y="5284196"/>
            <a:ext cx="2400929" cy="97749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techniques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designing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sustainable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76680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68EF-980C-9D3D-A19D-48412ECC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TDD process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93AB80-B8AE-BA5B-7ECB-C8A15212A2CA}"/>
              </a:ext>
            </a:extLst>
          </p:cNvPr>
          <p:cNvSpPr/>
          <p:nvPr/>
        </p:nvSpPr>
        <p:spPr>
          <a:xfrm>
            <a:off x="3710597" y="1743062"/>
            <a:ext cx="4593678" cy="1731600"/>
          </a:xfrm>
          <a:prstGeom prst="round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Make it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it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describe technical spec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6A2C1E6-2879-D1D7-EBB2-B725C6F7584E}"/>
              </a:ext>
            </a:extLst>
          </p:cNvPr>
          <p:cNvSpPr/>
          <p:nvPr/>
        </p:nvSpPr>
        <p:spPr>
          <a:xfrm>
            <a:off x="6404322" y="4373363"/>
            <a:ext cx="4593678" cy="1731600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Get to green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 baby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Stuck ? Undo &amp; start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only enough code to pass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Don’t test external dependencies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46B744-DFE1-7679-DC31-D2E1271221C2}"/>
              </a:ext>
            </a:extLst>
          </p:cNvPr>
          <p:cNvSpPr/>
          <p:nvPr/>
        </p:nvSpPr>
        <p:spPr>
          <a:xfrm>
            <a:off x="769886" y="4373363"/>
            <a:ext cx="4593678" cy="173160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Keep test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code, not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Restructure one step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F4D84AC-D52E-9313-431E-093B4E23A339}"/>
              </a:ext>
            </a:extLst>
          </p:cNvPr>
          <p:cNvSpPr/>
          <p:nvPr/>
        </p:nvSpPr>
        <p:spPr>
          <a:xfrm rot="18123329">
            <a:off x="3253267" y="3524298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2AC00B7-F165-898A-F5D2-F2E46C8C089B}"/>
              </a:ext>
            </a:extLst>
          </p:cNvPr>
          <p:cNvSpPr/>
          <p:nvPr/>
        </p:nvSpPr>
        <p:spPr>
          <a:xfrm rot="2700000">
            <a:off x="8195746" y="3524299"/>
            <a:ext cx="520378" cy="728318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557636D-89F0-4B32-0960-36FEE1347841}"/>
              </a:ext>
            </a:extLst>
          </p:cNvPr>
          <p:cNvSpPr/>
          <p:nvPr/>
        </p:nvSpPr>
        <p:spPr>
          <a:xfrm rot="10800000">
            <a:off x="5623753" y="4875005"/>
            <a:ext cx="520378" cy="728319"/>
          </a:xfrm>
          <a:prstGeom prst="rightArrow">
            <a:avLst/>
          </a:prstGeom>
          <a:solidFill>
            <a:srgbClr val="AACB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ACB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0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681F-CF46-2FBC-55B2-081B399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A3F4-08D2-4E90-A7A4-3D19F13C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by code</a:t>
            </a:r>
          </a:p>
          <a:p>
            <a:pPr lvl="1"/>
            <a:r>
              <a:rPr lang="fr-FR" dirty="0" err="1"/>
              <a:t>fizzbuzz</a:t>
            </a:r>
            <a:endParaRPr lang="fr-FR" dirty="0"/>
          </a:p>
          <a:p>
            <a:pPr lvl="1"/>
            <a:r>
              <a:rPr lang="fr-FR" dirty="0"/>
              <a:t>String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capitalize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013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18CE-3BD2-7639-3A80-68A376B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Just in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70DE-8735-9D57-F104-84D62585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cap="all" dirty="0"/>
              <a:t>One test ↔ 1 </a:t>
            </a:r>
            <a:r>
              <a:rPr lang="fr-FR" sz="3600" cap="all" dirty="0" err="1"/>
              <a:t>usecase</a:t>
            </a:r>
            <a:r>
              <a:rPr lang="fr-FR" sz="3600" cap="all" dirty="0"/>
              <a:t> ! 👩🏿‍🤝‍🧑🏻</a:t>
            </a:r>
          </a:p>
          <a:p>
            <a:pPr marL="0" indent="0" algn="ctr">
              <a:buNone/>
            </a:pPr>
            <a:r>
              <a:rPr lang="fr-FR" sz="3600" cap="all" dirty="0"/>
              <a:t>🐾 Baby </a:t>
            </a:r>
            <a:r>
              <a:rPr lang="fr-FR" sz="3600" cap="all" dirty="0" err="1"/>
              <a:t>steps</a:t>
            </a:r>
            <a:endParaRPr lang="fr-FR" sz="3600" cap="all" dirty="0"/>
          </a:p>
          <a:p>
            <a:pPr marL="0" indent="0" algn="ctr">
              <a:buNone/>
            </a:pPr>
            <a:r>
              <a:rPr lang="fr-FR" sz="3600" cap="all" dirty="0"/>
              <a:t>Perf </a:t>
            </a:r>
            <a:r>
              <a:rPr lang="fr-FR" sz="3600" cap="all" dirty="0" err="1"/>
              <a:t>testing</a:t>
            </a:r>
            <a:r>
              <a:rPr lang="fr-FR" sz="3600" cap="all" dirty="0"/>
              <a:t> 😷</a:t>
            </a:r>
          </a:p>
        </p:txBody>
      </p:sp>
    </p:spTree>
    <p:extLst>
      <p:ext uri="{BB962C8B-B14F-4D97-AF65-F5344CB8AC3E}">
        <p14:creationId xmlns:p14="http://schemas.microsoft.com/office/powerpoint/2010/main" val="180278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36F3-1619-C7DD-E37C-89201C8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London vs. Chicago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C940B8-64BF-41D2-1485-5FC1C81346F0}"/>
              </a:ext>
            </a:extLst>
          </p:cNvPr>
          <p:cNvGrpSpPr/>
          <p:nvPr/>
        </p:nvGrpSpPr>
        <p:grpSpPr>
          <a:xfrm>
            <a:off x="3572970" y="2178424"/>
            <a:ext cx="5046059" cy="3675529"/>
            <a:chOff x="3056962" y="1883803"/>
            <a:chExt cx="5450540" cy="397015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ABEA71A-DB66-D367-BEC9-CE3A3C820586}"/>
                </a:ext>
              </a:extLst>
            </p:cNvPr>
            <p:cNvSpPr/>
            <p:nvPr/>
          </p:nvSpPr>
          <p:spPr>
            <a:xfrm>
              <a:off x="5262280" y="188380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5198C7-46BC-3E87-26F5-C0D0EC1D7C55}"/>
                </a:ext>
              </a:extLst>
            </p:cNvPr>
            <p:cNvSpPr/>
            <p:nvPr/>
          </p:nvSpPr>
          <p:spPr>
            <a:xfrm>
              <a:off x="3971363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30BDB3-6B82-2FA6-8DD1-9A3239F3ACEA}"/>
                </a:ext>
              </a:extLst>
            </p:cNvPr>
            <p:cNvSpPr/>
            <p:nvPr/>
          </p:nvSpPr>
          <p:spPr>
            <a:xfrm>
              <a:off x="3056963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74F59AD-44B1-2CBE-9033-417B4F4EFCC4}"/>
                </a:ext>
              </a:extLst>
            </p:cNvPr>
            <p:cNvSpPr/>
            <p:nvPr/>
          </p:nvSpPr>
          <p:spPr>
            <a:xfrm>
              <a:off x="3056962" y="488819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A1-1-1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856C08-734F-2FD2-0860-46E25FFBE0C5}"/>
                </a:ext>
              </a:extLst>
            </p:cNvPr>
            <p:cNvSpPr/>
            <p:nvPr/>
          </p:nvSpPr>
          <p:spPr>
            <a:xfrm>
              <a:off x="4966446" y="4058958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A1-2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BFD7A0C6-ABF2-B16D-1651-A0F7A5A54B07}"/>
                </a:ext>
              </a:extLst>
            </p:cNvPr>
            <p:cNvSpPr/>
            <p:nvPr/>
          </p:nvSpPr>
          <p:spPr>
            <a:xfrm>
              <a:off x="5262280" y="5065059"/>
              <a:ext cx="1228165" cy="788895"/>
            </a:xfrm>
            <a:prstGeom prst="flowChartMagneticDisk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E47A70-05AC-7365-03F3-E663A300DB4F}"/>
                </a:ext>
              </a:extLst>
            </p:cNvPr>
            <p:cNvSpPr/>
            <p:nvPr/>
          </p:nvSpPr>
          <p:spPr>
            <a:xfrm>
              <a:off x="6840067" y="3121773"/>
              <a:ext cx="1667435" cy="6364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/>
                <a:t>Feature</a:t>
              </a:r>
              <a:r>
                <a:rPr lang="fr-FR" sz="1100" dirty="0"/>
                <a:t> A2</a:t>
              </a: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22B9BF80-5C29-EE4D-9FD6-7474C1B8051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5149802" y="2175577"/>
              <a:ext cx="601476" cy="1290917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B8FEB0E-8AA8-D5A4-D9B9-975D79503D6D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 rot="16200000" flipH="1">
              <a:off x="6584153" y="2032141"/>
              <a:ext cx="601476" cy="157778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D8090D49-8073-ACA0-1A2C-B115449EC3A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4197536" y="3451412"/>
              <a:ext cx="300691" cy="914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AD4E1642-02DE-A0E5-1AB3-3B77EBCC062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3794311" y="4791822"/>
              <a:ext cx="192741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19C54BF3-AEF9-BDF1-9C27-9FF5A4653584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5152277" y="3411070"/>
              <a:ext cx="300691" cy="9950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234D7040-643E-0A25-5DB4-CF42AD0CCBAF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5653460" y="4842155"/>
              <a:ext cx="369607" cy="761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9" name="Arrow: Up 28">
            <a:extLst>
              <a:ext uri="{FF2B5EF4-FFF2-40B4-BE49-F238E27FC236}">
                <a16:creationId xmlns:a16="http://schemas.microsoft.com/office/drawing/2014/main" id="{C63CA185-B499-05A0-38DE-6D91E1A13C22}"/>
              </a:ext>
            </a:extLst>
          </p:cNvPr>
          <p:cNvSpPr/>
          <p:nvPr/>
        </p:nvSpPr>
        <p:spPr>
          <a:xfrm>
            <a:off x="2672657" y="2070846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01CCB181-DA0E-6147-6775-604390038155}"/>
              </a:ext>
            </a:extLst>
          </p:cNvPr>
          <p:cNvSpPr/>
          <p:nvPr/>
        </p:nvSpPr>
        <p:spPr>
          <a:xfrm flipV="1">
            <a:off x="8775276" y="2070845"/>
            <a:ext cx="744067" cy="3675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5B723DF6-B9E0-7B9B-CEFB-B21FAA88DEAC}"/>
              </a:ext>
            </a:extLst>
          </p:cNvPr>
          <p:cNvSpPr/>
          <p:nvPr/>
        </p:nvSpPr>
        <p:spPr>
          <a:xfrm>
            <a:off x="966217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Inside out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F5DE2F58-07FD-5AAB-4CAA-1DE4A35F00C9}"/>
              </a:ext>
            </a:extLst>
          </p:cNvPr>
          <p:cNvSpPr/>
          <p:nvPr/>
        </p:nvSpPr>
        <p:spPr>
          <a:xfrm>
            <a:off x="9880362" y="3619155"/>
            <a:ext cx="1594397" cy="977495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Outside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London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22525316-1925-E3BE-0C13-18D0EF08192A}"/>
              </a:ext>
            </a:extLst>
          </p:cNvPr>
          <p:cNvSpPr/>
          <p:nvPr/>
        </p:nvSpPr>
        <p:spPr>
          <a:xfrm>
            <a:off x="10138788" y="4781421"/>
            <a:ext cx="1594397" cy="842582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of test doubles</a:t>
            </a:r>
          </a:p>
        </p:txBody>
      </p:sp>
    </p:spTree>
    <p:extLst>
      <p:ext uri="{BB962C8B-B14F-4D97-AF65-F5344CB8AC3E}">
        <p14:creationId xmlns:p14="http://schemas.microsoft.com/office/powerpoint/2010/main" val="313646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1BC-89FB-7ADA-A979-00A28C14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100% code cover-mir-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1EAAE-7E7F-826B-B63C-E0A0B1D4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1426302"/>
            <a:ext cx="11115546" cy="40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3BD5-CF5C-01DB-8A25-45782A1E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ATDD Acceptance Test Driven </a:t>
            </a:r>
            <a:r>
              <a:rPr lang="fr-FR" dirty="0" err="1"/>
              <a:t>Development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2BBF-7458-053F-C1B8-1442DB4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7"/>
            <a:ext cx="4803469" cy="4966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dirty="0"/>
              <a:t>GIVEN</a:t>
            </a:r>
            <a:r>
              <a:rPr lang="fr-FR" sz="1600" dirty="0"/>
              <a:t> a </a:t>
            </a:r>
            <a:r>
              <a:rPr lang="fr-FR" sz="1600" dirty="0" err="1"/>
              <a:t>need</a:t>
            </a:r>
            <a:r>
              <a:rPr lang="fr-FR" sz="1600" dirty="0"/>
              <a:t> for </a:t>
            </a:r>
            <a:r>
              <a:rPr lang="fr-FR" sz="1600" dirty="0" err="1"/>
              <a:t>debugging</a:t>
            </a:r>
            <a:r>
              <a:rPr lang="fr-FR" sz="1600" dirty="0"/>
              <a:t> </a:t>
            </a:r>
            <a:r>
              <a:rPr lang="fr-FR" sz="1600" dirty="0" err="1"/>
              <a:t>specs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WHEN</a:t>
            </a:r>
            <a:r>
              <a:rPr lang="fr-FR" sz="1600" dirty="0"/>
              <a:t> the </a:t>
            </a:r>
            <a:r>
              <a:rPr lang="fr-FR" sz="1600" b="1" dirty="0"/>
              <a:t>3 amigos </a:t>
            </a:r>
            <a:r>
              <a:rPr lang="fr-FR" sz="1600" dirty="0" err="1"/>
              <a:t>align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need</a:t>
            </a:r>
            <a:endParaRPr lang="fr-FR" sz="1600" dirty="0"/>
          </a:p>
          <a:p>
            <a:pPr marL="0" indent="0">
              <a:buNone/>
            </a:pPr>
            <a:r>
              <a:rPr lang="fr-FR" sz="1600" b="1" dirty="0"/>
              <a:t>THEN</a:t>
            </a:r>
            <a:r>
              <a:rPr lang="fr-FR" sz="1600" dirty="0"/>
              <a:t> </a:t>
            </a:r>
            <a:r>
              <a:rPr lang="fr-FR" sz="1600" dirty="0" err="1"/>
              <a:t>there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a shorter lead time</a:t>
            </a:r>
          </a:p>
          <a:p>
            <a:pPr marL="0" indent="0">
              <a:buNone/>
            </a:pPr>
            <a:r>
              <a:rPr lang="fr-FR" sz="1600" b="1" dirty="0"/>
              <a:t>AND</a:t>
            </a:r>
            <a:r>
              <a:rPr lang="fr-FR" sz="1600" dirty="0"/>
              <a:t> </a:t>
            </a:r>
            <a:r>
              <a:rPr lang="fr-FR" sz="1600" dirty="0" err="1"/>
              <a:t>lower</a:t>
            </a:r>
            <a:r>
              <a:rPr lang="fr-FR" sz="1600" dirty="0"/>
              <a:t> code rewrite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D68A71-E5D4-2B4B-63E4-298B290F5F31}"/>
              </a:ext>
            </a:extLst>
          </p:cNvPr>
          <p:cNvSpPr/>
          <p:nvPr/>
        </p:nvSpPr>
        <p:spPr>
          <a:xfrm>
            <a:off x="8556812" y="2891117"/>
            <a:ext cx="1075765" cy="1075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fail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A4E658-E414-5634-5CA4-7180B890D1A6}"/>
              </a:ext>
            </a:extLst>
          </p:cNvPr>
          <p:cNvSpPr/>
          <p:nvPr/>
        </p:nvSpPr>
        <p:spPr>
          <a:xfrm>
            <a:off x="9479518" y="3966881"/>
            <a:ext cx="1075765" cy="10757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correct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D060A2-4AE2-9A24-B5A1-82EFBD9B552C}"/>
              </a:ext>
            </a:extLst>
          </p:cNvPr>
          <p:cNvSpPr/>
          <p:nvPr/>
        </p:nvSpPr>
        <p:spPr>
          <a:xfrm>
            <a:off x="7655860" y="3966882"/>
            <a:ext cx="1075765" cy="107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refactor</a:t>
            </a:r>
            <a:endParaRPr lang="fr-FR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915A2B-C746-8C61-A902-9D06A1C66EEE}"/>
              </a:ext>
            </a:extLst>
          </p:cNvPr>
          <p:cNvSpPr/>
          <p:nvPr/>
        </p:nvSpPr>
        <p:spPr>
          <a:xfrm>
            <a:off x="4829734" y="3580184"/>
            <a:ext cx="1882590" cy="7733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Failing</a:t>
            </a:r>
            <a:r>
              <a:rPr lang="fr-FR" sz="1600" dirty="0"/>
              <a:t> acceptance test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5834C4-0B37-62D2-9154-2F4CBC07CCCE}"/>
              </a:ext>
            </a:extLst>
          </p:cNvPr>
          <p:cNvCxnSpPr>
            <a:cxnSpLocks/>
            <a:stCxn id="6" idx="7"/>
            <a:endCxn id="4" idx="3"/>
          </p:cNvCxnSpPr>
          <p:nvPr/>
        </p:nvCxnSpPr>
        <p:spPr>
          <a:xfrm flipV="1">
            <a:off x="8574083" y="3809340"/>
            <a:ext cx="140271" cy="315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84454-0B08-954A-D5CC-E140E90688D0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9475035" y="3809340"/>
            <a:ext cx="162025" cy="31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691971-C9A0-8AC3-32DC-ECA642C3694D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>
            <a:off x="8731625" y="4504764"/>
            <a:ext cx="747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EC838CA-162D-82C5-002F-86C04375979A}"/>
              </a:ext>
            </a:extLst>
          </p:cNvPr>
          <p:cNvCxnSpPr>
            <a:cxnSpLocks/>
            <a:stCxn id="5" idx="4"/>
            <a:endCxn id="10" idx="2"/>
          </p:cNvCxnSpPr>
          <p:nvPr/>
        </p:nvCxnSpPr>
        <p:spPr>
          <a:xfrm rot="5400000" flipH="1">
            <a:off x="7549680" y="2574926"/>
            <a:ext cx="689069" cy="4246372"/>
          </a:xfrm>
          <a:prstGeom prst="curvedConnector3">
            <a:avLst>
              <a:gd name="adj1" fmla="val -1047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89DA114-1626-F95F-5329-91B2B3CA7B77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6976929" y="1842760"/>
            <a:ext cx="531525" cy="2943325"/>
          </a:xfrm>
          <a:prstGeom prst="curvedConnector3">
            <a:avLst>
              <a:gd name="adj1" fmla="val 1726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C3477E2-E883-519A-EFF4-EDCBE12534EF}"/>
              </a:ext>
            </a:extLst>
          </p:cNvPr>
          <p:cNvSpPr txBox="1"/>
          <p:nvPr/>
        </p:nvSpPr>
        <p:spPr>
          <a:xfrm>
            <a:off x="7316171" y="583668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</a:t>
            </a:r>
            <a:r>
              <a:rPr lang="fr-FR" dirty="0" err="1"/>
              <a:t>works</a:t>
            </a:r>
            <a:r>
              <a:rPr lang="fr-FR" dirty="0"/>
              <a:t> !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35E65C-72A1-BCE0-E029-21FB893CFC45}"/>
              </a:ext>
            </a:extLst>
          </p:cNvPr>
          <p:cNvSpPr/>
          <p:nvPr/>
        </p:nvSpPr>
        <p:spPr>
          <a:xfrm>
            <a:off x="7236610" y="2716305"/>
            <a:ext cx="3722085" cy="27880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16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E7AB-8859-E7F9-6409-6FB23B50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crisis</a:t>
            </a:r>
            <a:r>
              <a:rPr lang="fr-FR" dirty="0"/>
              <a:t>, engineering &amp; </a:t>
            </a:r>
            <a:r>
              <a:rPr lang="fr-FR" dirty="0" err="1"/>
              <a:t>crafts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3BED17-CED3-8C58-AB44-F005EDDD7BBA}"/>
              </a:ext>
            </a:extLst>
          </p:cNvPr>
          <p:cNvGrpSpPr/>
          <p:nvPr/>
        </p:nvGrpSpPr>
        <p:grpSpPr>
          <a:xfrm>
            <a:off x="1168545" y="1497107"/>
            <a:ext cx="9854910" cy="4425960"/>
            <a:chOff x="2521005" y="2555188"/>
            <a:chExt cx="4809489" cy="216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DFB2C61-D94C-A80D-8EF3-2BAE05C0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7" r="31128"/>
            <a:stretch/>
          </p:blipFill>
          <p:spPr bwMode="auto">
            <a:xfrm>
              <a:off x="2521005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1BE3F839-F07D-1C9E-A147-91E18CCB8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369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E861E49-6444-02C9-0B70-C8A7F2BB7D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0" r="31084"/>
            <a:stretch/>
          </p:blipFill>
          <p:spPr bwMode="auto">
            <a:xfrm>
              <a:off x="5891733" y="2555188"/>
              <a:ext cx="143876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016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83048A6-28D6-EA81-5BFC-A1FAAAF0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collaborative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3903516A-C7A1-0E21-9A5A-E16AE47C35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14035" r="-13" b="35351"/>
          <a:stretch/>
        </p:blipFill>
        <p:spPr bwMode="auto">
          <a:xfrm>
            <a:off x="251927" y="2575249"/>
            <a:ext cx="11691257" cy="394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B76A3-BD0D-CFD8-DD98-48CCDD9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Efficient Collaboration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4C4F2D97-110B-AB19-F9A2-E3210A70009C}"/>
              </a:ext>
            </a:extLst>
          </p:cNvPr>
          <p:cNvSpPr/>
          <p:nvPr/>
        </p:nvSpPr>
        <p:spPr>
          <a:xfrm>
            <a:off x="1026367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Pair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6375C054-D876-81C7-DA95-FB14FD80CD49}"/>
              </a:ext>
            </a:extLst>
          </p:cNvPr>
          <p:cNvSpPr/>
          <p:nvPr/>
        </p:nvSpPr>
        <p:spPr>
          <a:xfrm>
            <a:off x="4416490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Mob </a:t>
            </a:r>
          </a:p>
          <a:p>
            <a:pPr algn="ctr"/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33047878-3592-C9E7-1C7D-7D77966B8BD5}"/>
              </a:ext>
            </a:extLst>
          </p:cNvPr>
          <p:cNvSpPr/>
          <p:nvPr/>
        </p:nvSpPr>
        <p:spPr>
          <a:xfrm>
            <a:off x="7806613" y="2080727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Code </a:t>
            </a:r>
          </a:p>
          <a:p>
            <a:pPr algn="ctr"/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54558CB-2A0B-4D08-A1DB-8F0C5EF65006}"/>
              </a:ext>
            </a:extLst>
          </p:cNvPr>
          <p:cNvSpPr/>
          <p:nvPr/>
        </p:nvSpPr>
        <p:spPr>
          <a:xfrm>
            <a:off x="1026367" y="4276531"/>
            <a:ext cx="2985796" cy="188478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 as</a:t>
            </a:r>
          </a:p>
          <a:p>
            <a:pPr algn="ctr"/>
            <a:r>
              <a:rPr lang="fr-FR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32946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7609D62-6C7F-B2A0-BA7C-81A588159ABA}"/>
              </a:ext>
            </a:extLst>
          </p:cNvPr>
          <p:cNvGrpSpPr/>
          <p:nvPr/>
        </p:nvGrpSpPr>
        <p:grpSpPr>
          <a:xfrm>
            <a:off x="6002156" y="2662436"/>
            <a:ext cx="1617209" cy="2250384"/>
            <a:chOff x="3691171" y="2753810"/>
            <a:chExt cx="1617209" cy="2250384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3055837"/>
              <a:ext cx="751931" cy="751931"/>
            </a:xfrm>
            <a:prstGeom prst="rect">
              <a:avLst/>
            </a:prstGeom>
          </p:spPr>
        </p:pic>
        <p:pic>
          <p:nvPicPr>
            <p:cNvPr id="24" name="Graphique 23" descr="Ordinateur portable avec un remplissage uni">
              <a:extLst>
                <a:ext uri="{FF2B5EF4-FFF2-40B4-BE49-F238E27FC236}">
                  <a16:creationId xmlns:a16="http://schemas.microsoft.com/office/drawing/2014/main" id="{D12B7336-5621-E57B-5451-7CF677D5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2753810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3055837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171" y="4252263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3810" y="3950236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6449" y="4252263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351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?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manages keyboard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guidance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5033077" y="493958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switches </a:t>
            </a:r>
            <a:r>
              <a:rPr lang="fr-FR" dirty="0" err="1"/>
              <a:t>from</a:t>
            </a:r>
            <a:r>
              <a:rPr lang="fr-FR" dirty="0"/>
              <a:t> time to time</a:t>
            </a:r>
          </a:p>
        </p:txBody>
      </p:sp>
    </p:spTree>
    <p:extLst>
      <p:ext uri="{BB962C8B-B14F-4D97-AF65-F5344CB8AC3E}">
        <p14:creationId xmlns:p14="http://schemas.microsoft.com/office/powerpoint/2010/main" val="100199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846" y="202378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</a:t>
            </a:r>
            <a:r>
              <a:rPr lang="fr-FR" dirty="0" err="1"/>
              <a:t>strong</a:t>
            </a:r>
            <a:r>
              <a:rPr lang="fr-FR" dirty="0"/>
              <a:t>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207" y="232580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6485" y="2325807"/>
            <a:ext cx="751931" cy="751931"/>
          </a:xfrm>
          <a:prstGeom prst="rect">
            <a:avLst/>
          </a:prstGeom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B093389D-46C4-FE8A-7CEC-528850AF2EA4}"/>
              </a:ext>
            </a:extLst>
          </p:cNvPr>
          <p:cNvSpPr/>
          <p:nvPr/>
        </p:nvSpPr>
        <p:spPr>
          <a:xfrm>
            <a:off x="838551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writes</a:t>
            </a:r>
            <a:r>
              <a:rPr lang="fr-FR" dirty="0"/>
              <a:t> the code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6D5FE0-2181-71A2-5F2C-8C0E8394B0FB}"/>
              </a:ext>
            </a:extLst>
          </p:cNvPr>
          <p:cNvSpPr txBox="1"/>
          <p:nvPr/>
        </p:nvSpPr>
        <p:spPr>
          <a:xfrm>
            <a:off x="4643507" y="3554423"/>
            <a:ext cx="90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</a:rPr>
              <a:t>Driver</a:t>
            </a:r>
          </a:p>
          <a:p>
            <a:pPr algn="ctr"/>
            <a:r>
              <a:rPr lang="fr-FR" b="1" dirty="0">
                <a:solidFill>
                  <a:schemeClr val="accent2"/>
                </a:solidFill>
              </a:rPr>
              <a:t>Pilot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B1BC04-D066-57B4-A257-2BA9C431CE88}"/>
              </a:ext>
            </a:extLst>
          </p:cNvPr>
          <p:cNvSpPr txBox="1"/>
          <p:nvPr/>
        </p:nvSpPr>
        <p:spPr>
          <a:xfrm>
            <a:off x="6612757" y="3554423"/>
            <a:ext cx="133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Navigator</a:t>
            </a:r>
          </a:p>
          <a:p>
            <a:pPr algn="ctr"/>
            <a:r>
              <a:rPr lang="fr-FR" b="1" dirty="0" err="1">
                <a:solidFill>
                  <a:schemeClr val="accent1"/>
                </a:solidFill>
              </a:rPr>
              <a:t>Copilot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E2FEA470-486C-983B-089F-7A9B94CD39BF}"/>
              </a:ext>
            </a:extLst>
          </p:cNvPr>
          <p:cNvSpPr/>
          <p:nvPr/>
        </p:nvSpPr>
        <p:spPr>
          <a:xfrm>
            <a:off x="838551" y="3311104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</a:t>
            </a:r>
            <a:r>
              <a:rPr lang="fr-FR" dirty="0" err="1"/>
              <a:t>is</a:t>
            </a:r>
            <a:r>
              <a:rPr lang="fr-FR" dirty="0"/>
              <a:t> in action</a:t>
            </a:r>
          </a:p>
        </p:txBody>
      </p:sp>
      <p:sp>
        <p:nvSpPr>
          <p:cNvPr id="16" name="Carré corné 15">
            <a:extLst>
              <a:ext uri="{FF2B5EF4-FFF2-40B4-BE49-F238E27FC236}">
                <a16:creationId xmlns:a16="http://schemas.microsoft.com/office/drawing/2014/main" id="{B2BCE43D-DDAC-67CF-E543-10CCEFA6E0C5}"/>
              </a:ext>
            </a:extLst>
          </p:cNvPr>
          <p:cNvSpPr/>
          <p:nvPr/>
        </p:nvSpPr>
        <p:spPr>
          <a:xfrm>
            <a:off x="8837650" y="1756090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express solution</a:t>
            </a:r>
          </a:p>
        </p:txBody>
      </p:sp>
      <p:sp>
        <p:nvSpPr>
          <p:cNvPr id="17" name="Carré corné 16">
            <a:extLst>
              <a:ext uri="{FF2B5EF4-FFF2-40B4-BE49-F238E27FC236}">
                <a16:creationId xmlns:a16="http://schemas.microsoft.com/office/drawing/2014/main" id="{BDA56239-8C29-B86D-6CBC-E802AB819EC3}"/>
              </a:ext>
            </a:extLst>
          </p:cNvPr>
          <p:cNvSpPr/>
          <p:nvPr/>
        </p:nvSpPr>
        <p:spPr>
          <a:xfrm>
            <a:off x="8846633" y="3237165"/>
            <a:ext cx="2506816" cy="132164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Navigator </a:t>
            </a:r>
            <a:r>
              <a:rPr lang="fr-FR" dirty="0" err="1"/>
              <a:t>provides</a:t>
            </a:r>
            <a:r>
              <a:rPr lang="fr-FR" dirty="0"/>
              <a:t> feedback</a:t>
            </a:r>
          </a:p>
        </p:txBody>
      </p:sp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4919730" y="4917282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Roles</a:t>
            </a:r>
            <a:r>
              <a:rPr lang="fr-FR" dirty="0"/>
              <a:t> are not </a:t>
            </a:r>
            <a:r>
              <a:rPr lang="fr-FR" dirty="0" err="1"/>
              <a:t>switched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7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 descr="Ordinateur portable avec un remplissage uni">
            <a:extLst>
              <a:ext uri="{FF2B5EF4-FFF2-40B4-BE49-F238E27FC236}">
                <a16:creationId xmlns:a16="http://schemas.microsoft.com/office/drawing/2014/main" id="{BB6C825B-C873-F1ED-AB3A-94C5206B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449" y="2140250"/>
            <a:ext cx="751931" cy="7519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9AC898-527C-5EEB-C310-2C3DB2D9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 – silent style</a:t>
            </a:r>
          </a:p>
        </p:txBody>
      </p:sp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22759EDB-FD22-8996-BF16-5C770110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810" y="2442277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02E59849-E4CA-E7A1-C7A6-ED94255C2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6088" y="2442277"/>
            <a:ext cx="751931" cy="751931"/>
          </a:xfrm>
          <a:prstGeom prst="rect">
            <a:avLst/>
          </a:prstGeom>
        </p:spPr>
      </p:pic>
      <p:sp>
        <p:nvSpPr>
          <p:cNvPr id="19" name="Carré corné 18">
            <a:extLst>
              <a:ext uri="{FF2B5EF4-FFF2-40B4-BE49-F238E27FC236}">
                <a16:creationId xmlns:a16="http://schemas.microsoft.com/office/drawing/2014/main" id="{3A4538FD-2BF2-3E3D-2629-2F16C464868D}"/>
              </a:ext>
            </a:extLst>
          </p:cNvPr>
          <p:cNvSpPr/>
          <p:nvPr/>
        </p:nvSpPr>
        <p:spPr>
          <a:xfrm>
            <a:off x="1853145" y="4380463"/>
            <a:ext cx="2506816" cy="132164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 one can talk, </a:t>
            </a:r>
            <a:r>
              <a:rPr lang="fr-FR" dirty="0" err="1"/>
              <a:t>draw</a:t>
            </a:r>
            <a:r>
              <a:rPr lang="fr-FR" dirty="0"/>
              <a:t>, comment</a:t>
            </a:r>
          </a:p>
        </p:txBody>
      </p:sp>
      <p:sp>
        <p:nvSpPr>
          <p:cNvPr id="3" name="Carré corné 2">
            <a:extLst>
              <a:ext uri="{FF2B5EF4-FFF2-40B4-BE49-F238E27FC236}">
                <a16:creationId xmlns:a16="http://schemas.microsoft.com/office/drawing/2014/main" id="{344FD083-106A-D8BB-0995-FBA1333B1284}"/>
              </a:ext>
            </a:extLst>
          </p:cNvPr>
          <p:cNvSpPr/>
          <p:nvPr/>
        </p:nvSpPr>
        <p:spPr>
          <a:xfrm>
            <a:off x="8915965" y="2068313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Help building </a:t>
            </a:r>
            <a:r>
              <a:rPr lang="fr-FR" dirty="0" err="1"/>
              <a:t>alignment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396F0AF-81D1-67D5-FD77-49C09078384F}"/>
              </a:ext>
            </a:extLst>
          </p:cNvPr>
          <p:cNvSpPr/>
          <p:nvPr/>
        </p:nvSpPr>
        <p:spPr>
          <a:xfrm>
            <a:off x="8915965" y="3333024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Naming</a:t>
            </a:r>
            <a:r>
              <a:rPr lang="fr-FR" dirty="0"/>
              <a:t> convergence</a:t>
            </a:r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4A4B6718-1B22-AAFC-950A-971D89EF5911}"/>
              </a:ext>
            </a:extLst>
          </p:cNvPr>
          <p:cNvSpPr/>
          <p:nvPr/>
        </p:nvSpPr>
        <p:spPr>
          <a:xfrm>
            <a:off x="8895500" y="4597735"/>
            <a:ext cx="2506816" cy="110437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intention</a:t>
            </a:r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72F27900-96E9-32FF-FBD4-7915544347DC}"/>
              </a:ext>
            </a:extLst>
          </p:cNvPr>
          <p:cNvSpPr/>
          <p:nvPr/>
        </p:nvSpPr>
        <p:spPr>
          <a:xfrm>
            <a:off x="6095998" y="2892181"/>
            <a:ext cx="2506816" cy="19920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Let code </a:t>
            </a:r>
            <a:r>
              <a:rPr lang="fr-FR" dirty="0" err="1"/>
              <a:t>speak</a:t>
            </a:r>
            <a:r>
              <a:rPr lang="fr-FR" dirty="0"/>
              <a:t> out </a:t>
            </a:r>
            <a:r>
              <a:rPr lang="fr-FR" dirty="0" err="1"/>
              <a:t>loud</a:t>
            </a:r>
            <a:r>
              <a:rPr lang="fr-FR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4119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ping </a:t>
            </a:r>
            <a:r>
              <a:rPr lang="fr-FR" dirty="0" err="1"/>
              <a:t>pong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720974" y="4180931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55014" y="2782669"/>
            <a:ext cx="143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green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23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èche courbée vers le haut 21">
            <a:extLst>
              <a:ext uri="{FF2B5EF4-FFF2-40B4-BE49-F238E27FC236}">
                <a16:creationId xmlns:a16="http://schemas.microsoft.com/office/drawing/2014/main" id="{E30A9671-536C-BF51-585E-D254FC35C816}"/>
              </a:ext>
            </a:extLst>
          </p:cNvPr>
          <p:cNvSpPr/>
          <p:nvPr/>
        </p:nvSpPr>
        <p:spPr>
          <a:xfrm>
            <a:off x="4426986" y="4017782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>
            <a:extLst>
              <a:ext uri="{FF2B5EF4-FFF2-40B4-BE49-F238E27FC236}">
                <a16:creationId xmlns:a16="http://schemas.microsoft.com/office/drawing/2014/main" id="{B00587E6-F008-E005-34E9-D47CE8593DCD}"/>
              </a:ext>
            </a:extLst>
          </p:cNvPr>
          <p:cNvSpPr/>
          <p:nvPr/>
        </p:nvSpPr>
        <p:spPr>
          <a:xfrm rot="10800000">
            <a:off x="4426984" y="3077736"/>
            <a:ext cx="2176477" cy="702527"/>
          </a:xfrm>
          <a:prstGeom prst="curved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B4986-0319-887B-86A9-E63DAFA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r>
              <a:rPr lang="fr-FR" dirty="0"/>
              <a:t> styles – </a:t>
            </a:r>
            <a:r>
              <a:rPr lang="fr-FR" dirty="0" err="1"/>
              <a:t>evil</a:t>
            </a:r>
            <a:r>
              <a:rPr lang="fr-FR" dirty="0"/>
              <a:t>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4" name="Graphique 3" descr="Ordinateur portable avec un remplissage uni">
            <a:extLst>
              <a:ext uri="{FF2B5EF4-FFF2-40B4-BE49-F238E27FC236}">
                <a16:creationId xmlns:a16="http://schemas.microsoft.com/office/drawing/2014/main" id="{5E267ACC-175A-B611-C9E4-8CA5544D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0090" y="3429000"/>
            <a:ext cx="751931" cy="751931"/>
          </a:xfrm>
          <a:prstGeom prst="rect">
            <a:avLst/>
          </a:prstGeom>
        </p:spPr>
      </p:pic>
      <p:pic>
        <p:nvPicPr>
          <p:cNvPr id="5" name="Graphique 4" descr="Utilisateur avec un remplissage uni">
            <a:extLst>
              <a:ext uri="{FF2B5EF4-FFF2-40B4-BE49-F238E27FC236}">
                <a16:creationId xmlns:a16="http://schemas.microsoft.com/office/drawing/2014/main" id="{3E5996A2-99F1-540C-9379-9A599FF4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3589" y="3975701"/>
            <a:ext cx="751931" cy="751931"/>
          </a:xfrm>
          <a:prstGeom prst="rect">
            <a:avLst/>
          </a:prstGeom>
        </p:spPr>
      </p:pic>
      <p:pic>
        <p:nvPicPr>
          <p:cNvPr id="6" name="Graphique 5" descr="Utilisateur avec un remplissage uni">
            <a:extLst>
              <a:ext uri="{FF2B5EF4-FFF2-40B4-BE49-F238E27FC236}">
                <a16:creationId xmlns:a16="http://schemas.microsoft.com/office/drawing/2014/main" id="{EB99B80E-4008-3833-55DE-E3BB48718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763" y="2911898"/>
            <a:ext cx="751931" cy="751931"/>
          </a:xfrm>
          <a:prstGeom prst="rect">
            <a:avLst/>
          </a:prstGeom>
        </p:spPr>
      </p:pic>
      <p:pic>
        <p:nvPicPr>
          <p:cNvPr id="7" name="Graphique 6" descr="Utilisateur avec un remplissage uni">
            <a:extLst>
              <a:ext uri="{FF2B5EF4-FFF2-40B4-BE49-F238E27FC236}">
                <a16:creationId xmlns:a16="http://schemas.microsoft.com/office/drawing/2014/main" id="{2816FAAD-3151-D1D0-B452-8B1E0DB0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9258" y="4322068"/>
            <a:ext cx="751931" cy="751931"/>
          </a:xfrm>
          <a:prstGeom prst="rect">
            <a:avLst/>
          </a:prstGeom>
        </p:spPr>
      </p:pic>
      <p:pic>
        <p:nvPicPr>
          <p:cNvPr id="8" name="Graphique 7" descr="Utilisateur avec un remplissage uni">
            <a:extLst>
              <a:ext uri="{FF2B5EF4-FFF2-40B4-BE49-F238E27FC236}">
                <a16:creationId xmlns:a16="http://schemas.microsoft.com/office/drawing/2014/main" id="{72A1CF29-6DCA-7B12-0A9D-BC16BDEA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4928" y="3975701"/>
            <a:ext cx="751931" cy="751931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85BAD40B-FBAB-DC5D-2B30-2ACF9015F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0090" y="2535932"/>
            <a:ext cx="751931" cy="751931"/>
          </a:xfrm>
          <a:prstGeom prst="rect">
            <a:avLst/>
          </a:prstGeom>
        </p:spPr>
      </p:pic>
      <p:pic>
        <p:nvPicPr>
          <p:cNvPr id="10" name="Graphique 9" descr="Utilisateur avec un remplissage uni">
            <a:extLst>
              <a:ext uri="{FF2B5EF4-FFF2-40B4-BE49-F238E27FC236}">
                <a16:creationId xmlns:a16="http://schemas.microsoft.com/office/drawing/2014/main" id="{37E1A772-6D00-C44A-86F8-3D71D1EA5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417" y="2911897"/>
            <a:ext cx="751931" cy="75193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59D82BB-3790-AEEB-92CE-770181F108F6}"/>
              </a:ext>
            </a:extLst>
          </p:cNvPr>
          <p:cNvSpPr txBox="1"/>
          <p:nvPr/>
        </p:nvSpPr>
        <p:spPr>
          <a:xfrm>
            <a:off x="3013215" y="2964696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4A9B573-6295-D520-0374-3C2F2CCAD47A}"/>
              </a:ext>
            </a:extLst>
          </p:cNvPr>
          <p:cNvSpPr txBox="1"/>
          <p:nvPr/>
        </p:nvSpPr>
        <p:spPr>
          <a:xfrm>
            <a:off x="2450728" y="4191306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468952-E9E5-3F84-F826-8C7E81CA6717}"/>
              </a:ext>
            </a:extLst>
          </p:cNvPr>
          <p:cNvSpPr txBox="1"/>
          <p:nvPr/>
        </p:nvSpPr>
        <p:spPr>
          <a:xfrm>
            <a:off x="4833692" y="5163942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06A482B-F383-817D-7A9E-702CC7538DFB}"/>
              </a:ext>
            </a:extLst>
          </p:cNvPr>
          <p:cNvSpPr txBox="1"/>
          <p:nvPr/>
        </p:nvSpPr>
        <p:spPr>
          <a:xfrm>
            <a:off x="6736370" y="4081301"/>
            <a:ext cx="1179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red</a:t>
            </a:r>
            <a:endParaRPr lang="fr-FR" dirty="0"/>
          </a:p>
          <a:p>
            <a:pPr algn="ctr"/>
            <a:r>
              <a:rPr lang="fr-FR" dirty="0"/>
              <a:t>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946EE32-7D34-B9D9-B8DB-8004582A74A4}"/>
              </a:ext>
            </a:extLst>
          </p:cNvPr>
          <p:cNvSpPr txBox="1"/>
          <p:nvPr/>
        </p:nvSpPr>
        <p:spPr>
          <a:xfrm>
            <a:off x="6603461" y="2804577"/>
            <a:ext cx="17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Write </a:t>
            </a:r>
            <a:r>
              <a:rPr lang="fr-FR" dirty="0" err="1"/>
              <a:t>dumbest</a:t>
            </a:r>
            <a:endParaRPr lang="fr-FR" dirty="0"/>
          </a:p>
          <a:p>
            <a:pPr algn="ctr"/>
            <a:r>
              <a:rPr lang="fr-FR" dirty="0"/>
              <a:t>Green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B9D317-9E2F-E529-5644-88067EF6B8E3}"/>
              </a:ext>
            </a:extLst>
          </p:cNvPr>
          <p:cNvSpPr txBox="1"/>
          <p:nvPr/>
        </p:nvSpPr>
        <p:spPr>
          <a:xfrm>
            <a:off x="4864522" y="2093425"/>
            <a:ext cx="136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00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4A172-351B-BE80-B668-C051EA9F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Pair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14ADB848-45F8-49E0-4617-B0BE5FDBF3B4}"/>
              </a:ext>
            </a:extLst>
          </p:cNvPr>
          <p:cNvSpPr/>
          <p:nvPr/>
        </p:nvSpPr>
        <p:spPr>
          <a:xfrm>
            <a:off x="978695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exhausting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9015D04-4606-952E-886D-6F340D504B87}"/>
              </a:ext>
            </a:extLst>
          </p:cNvPr>
          <p:cNvSpPr/>
          <p:nvPr/>
        </p:nvSpPr>
        <p:spPr>
          <a:xfrm>
            <a:off x="978695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Take</a:t>
            </a:r>
            <a:r>
              <a:rPr lang="fr-FR" dirty="0"/>
              <a:t> breaks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079E73A2-DCE4-5559-9D4F-6DB3341B7DF3}"/>
              </a:ext>
            </a:extLst>
          </p:cNvPr>
          <p:cNvSpPr/>
          <p:nvPr/>
        </p:nvSpPr>
        <p:spPr>
          <a:xfrm>
            <a:off x="3628493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 </a:t>
            </a:r>
            <a:r>
              <a:rPr lang="fr-FR" dirty="0" err="1"/>
              <a:t>boxed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131A1A8F-B3F8-8360-2A1D-67684B45F174}"/>
              </a:ext>
            </a:extLst>
          </p:cNvPr>
          <p:cNvSpPr/>
          <p:nvPr/>
        </p:nvSpPr>
        <p:spPr>
          <a:xfrm>
            <a:off x="3628493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yes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8" name="Carré corné 7">
            <a:extLst>
              <a:ext uri="{FF2B5EF4-FFF2-40B4-BE49-F238E27FC236}">
                <a16:creationId xmlns:a16="http://schemas.microsoft.com/office/drawing/2014/main" id="{8670BF65-C426-56E8-367C-29EA5448035E}"/>
              </a:ext>
            </a:extLst>
          </p:cNvPr>
          <p:cNvSpPr/>
          <p:nvPr/>
        </p:nvSpPr>
        <p:spPr>
          <a:xfrm>
            <a:off x="6278291" y="1767241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Say no </a:t>
            </a:r>
            <a:r>
              <a:rPr lang="fr-FR" dirty="0" err="1"/>
              <a:t>when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disagree</a:t>
            </a:r>
            <a:endParaRPr lang="fr-FR" dirty="0"/>
          </a:p>
        </p:txBody>
      </p:sp>
      <p:sp>
        <p:nvSpPr>
          <p:cNvPr id="9" name="Carré corné 8">
            <a:extLst>
              <a:ext uri="{FF2B5EF4-FFF2-40B4-BE49-F238E27FC236}">
                <a16:creationId xmlns:a16="http://schemas.microsoft.com/office/drawing/2014/main" id="{C45E9CB5-92E6-56A6-F8E9-0CA0291D4672}"/>
              </a:ext>
            </a:extLst>
          </p:cNvPr>
          <p:cNvSpPr/>
          <p:nvPr/>
        </p:nvSpPr>
        <p:spPr>
          <a:xfrm>
            <a:off x="6278291" y="3169774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Leap</a:t>
            </a:r>
            <a:r>
              <a:rPr lang="fr-FR" dirty="0"/>
              <a:t> of </a:t>
            </a:r>
            <a:r>
              <a:rPr lang="fr-FR" dirty="0" err="1"/>
              <a:t>faith</a:t>
            </a:r>
            <a:r>
              <a:rPr lang="fr-FR" dirty="0"/>
              <a:t> </a:t>
            </a:r>
            <a:r>
              <a:rPr lang="fr-FR" dirty="0" err="1"/>
              <a:t>sometimes</a:t>
            </a:r>
            <a:endParaRPr lang="fr-FR" dirty="0"/>
          </a:p>
        </p:txBody>
      </p:sp>
      <p:sp>
        <p:nvSpPr>
          <p:cNvPr id="10" name="Carré corné 9">
            <a:extLst>
              <a:ext uri="{FF2B5EF4-FFF2-40B4-BE49-F238E27FC236}">
                <a16:creationId xmlns:a16="http://schemas.microsoft.com/office/drawing/2014/main" id="{2BA59956-7FF4-5546-2D69-90992C05D73B}"/>
              </a:ext>
            </a:extLst>
          </p:cNvPr>
          <p:cNvSpPr/>
          <p:nvPr/>
        </p:nvSpPr>
        <p:spPr>
          <a:xfrm>
            <a:off x="978695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Share </a:t>
            </a:r>
            <a:r>
              <a:rPr lang="fr-FR" dirty="0" err="1"/>
              <a:t>common</a:t>
            </a:r>
            <a:r>
              <a:rPr lang="fr-FR" dirty="0"/>
              <a:t> objective</a:t>
            </a:r>
          </a:p>
        </p:txBody>
      </p:sp>
      <p:sp>
        <p:nvSpPr>
          <p:cNvPr id="11" name="Carré corné 10">
            <a:extLst>
              <a:ext uri="{FF2B5EF4-FFF2-40B4-BE49-F238E27FC236}">
                <a16:creationId xmlns:a16="http://schemas.microsoft.com/office/drawing/2014/main" id="{33D4CC45-1581-F6A8-7CB3-6259123B3A98}"/>
              </a:ext>
            </a:extLst>
          </p:cNvPr>
          <p:cNvSpPr/>
          <p:nvPr/>
        </p:nvSpPr>
        <p:spPr>
          <a:xfrm>
            <a:off x="3628493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Retrospect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session</a:t>
            </a:r>
          </a:p>
        </p:txBody>
      </p:sp>
      <p:sp>
        <p:nvSpPr>
          <p:cNvPr id="12" name="Carré corné 11">
            <a:extLst>
              <a:ext uri="{FF2B5EF4-FFF2-40B4-BE49-F238E27FC236}">
                <a16:creationId xmlns:a16="http://schemas.microsoft.com/office/drawing/2014/main" id="{E0FACAC9-76EE-71AF-35F2-5BD11AA88744}"/>
              </a:ext>
            </a:extLst>
          </p:cNvPr>
          <p:cNvSpPr/>
          <p:nvPr/>
        </p:nvSpPr>
        <p:spPr>
          <a:xfrm>
            <a:off x="6278291" y="4572307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Open</a:t>
            </a:r>
          </a:p>
          <a:p>
            <a:pPr algn="ctr"/>
            <a:r>
              <a:rPr lang="fr-FR" dirty="0"/>
              <a:t>communication</a:t>
            </a:r>
          </a:p>
        </p:txBody>
      </p:sp>
      <p:sp>
        <p:nvSpPr>
          <p:cNvPr id="13" name="Carré corné 12">
            <a:extLst>
              <a:ext uri="{FF2B5EF4-FFF2-40B4-BE49-F238E27FC236}">
                <a16:creationId xmlns:a16="http://schemas.microsoft.com/office/drawing/2014/main" id="{C47C111E-C206-393F-05A3-4529E0B03488}"/>
              </a:ext>
            </a:extLst>
          </p:cNvPr>
          <p:cNvSpPr/>
          <p:nvPr/>
        </p:nvSpPr>
        <p:spPr>
          <a:xfrm>
            <a:off x="8928089" y="1767241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Silence</a:t>
            </a:r>
          </a:p>
          <a:p>
            <a:pPr algn="ctr"/>
            <a:r>
              <a:rPr lang="fr-FR" dirty="0" err="1"/>
              <a:t>stinks</a:t>
            </a:r>
            <a:endParaRPr lang="fr-FR" dirty="0"/>
          </a:p>
        </p:txBody>
      </p:sp>
      <p:sp>
        <p:nvSpPr>
          <p:cNvPr id="14" name="Carré corné 13">
            <a:extLst>
              <a:ext uri="{FF2B5EF4-FFF2-40B4-BE49-F238E27FC236}">
                <a16:creationId xmlns:a16="http://schemas.microsoft.com/office/drawing/2014/main" id="{5E4AF6FE-6094-987E-92DF-1664BE2AA051}"/>
              </a:ext>
            </a:extLst>
          </p:cNvPr>
          <p:cNvSpPr/>
          <p:nvPr/>
        </p:nvSpPr>
        <p:spPr>
          <a:xfrm>
            <a:off x="8928089" y="3169774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Don’t change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15" name="Carré corné 14">
            <a:extLst>
              <a:ext uri="{FF2B5EF4-FFF2-40B4-BE49-F238E27FC236}">
                <a16:creationId xmlns:a16="http://schemas.microsoft.com/office/drawing/2014/main" id="{F85FA064-45F2-778B-DF70-519F31FC0794}"/>
              </a:ext>
            </a:extLst>
          </p:cNvPr>
          <p:cNvSpPr/>
          <p:nvPr/>
        </p:nvSpPr>
        <p:spPr>
          <a:xfrm>
            <a:off x="8928089" y="4572307"/>
            <a:ext cx="2285216" cy="118172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Everyone</a:t>
            </a:r>
            <a:r>
              <a:rPr lang="fr-FR" dirty="0"/>
              <a:t> has </a:t>
            </a:r>
            <a:r>
              <a:rPr lang="fr-FR" dirty="0" err="1"/>
              <a:t>own</a:t>
            </a:r>
            <a:r>
              <a:rPr lang="fr-FR" dirty="0"/>
              <a:t> computer</a:t>
            </a:r>
          </a:p>
        </p:txBody>
      </p:sp>
    </p:spTree>
    <p:extLst>
      <p:ext uri="{BB962C8B-B14F-4D97-AF65-F5344CB8AC3E}">
        <p14:creationId xmlns:p14="http://schemas.microsoft.com/office/powerpoint/2010/main" val="22933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C7CA9-3A5B-2CB8-91E0-60A71333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 </a:t>
            </a:r>
            <a:r>
              <a:rPr lang="fr-FR" dirty="0" err="1"/>
              <a:t>programming</a:t>
            </a:r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30D19FC-B4DC-2A6A-63FE-3BC03656C85E}"/>
              </a:ext>
            </a:extLst>
          </p:cNvPr>
          <p:cNvGrpSpPr/>
          <p:nvPr/>
        </p:nvGrpSpPr>
        <p:grpSpPr>
          <a:xfrm>
            <a:off x="3050634" y="2662436"/>
            <a:ext cx="1617209" cy="2250384"/>
            <a:chOff x="1021112" y="2753810"/>
            <a:chExt cx="1617209" cy="22503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3907039-F0B9-D414-993B-D942C57370E4}"/>
                </a:ext>
              </a:extLst>
            </p:cNvPr>
            <p:cNvGrpSpPr/>
            <p:nvPr/>
          </p:nvGrpSpPr>
          <p:grpSpPr>
            <a:xfrm>
              <a:off x="1021112" y="2753810"/>
              <a:ext cx="1617209" cy="1053958"/>
              <a:chOff x="675425" y="2162795"/>
              <a:chExt cx="1617209" cy="1053958"/>
            </a:xfrm>
          </p:grpSpPr>
          <p:pic>
            <p:nvPicPr>
              <p:cNvPr id="7" name="Graphique 6" descr="Utilisateur avec un remplissage uni">
                <a:extLst>
                  <a:ext uri="{FF2B5EF4-FFF2-40B4-BE49-F238E27FC236}">
                    <a16:creationId xmlns:a16="http://schemas.microsoft.com/office/drawing/2014/main" id="{0B38C246-BA67-0510-2183-8676B0C6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5425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9" name="Graphique 8" descr="Ordinateur portable avec un remplissage uni">
                <a:extLst>
                  <a:ext uri="{FF2B5EF4-FFF2-40B4-BE49-F238E27FC236}">
                    <a16:creationId xmlns:a16="http://schemas.microsoft.com/office/drawing/2014/main" id="{36D3483B-A5F8-1AD4-145E-356E25A5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5425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2" name="Graphique 11" descr="Utilisateur avec un remplissage uni">
                <a:extLst>
                  <a:ext uri="{FF2B5EF4-FFF2-40B4-BE49-F238E27FC236}">
                    <a16:creationId xmlns:a16="http://schemas.microsoft.com/office/drawing/2014/main" id="{FE02B3F4-6165-37B0-A579-5897A8B0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0703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3" name="Graphique 12" descr="Ordinateur portable avec un remplissage uni">
                <a:extLst>
                  <a:ext uri="{FF2B5EF4-FFF2-40B4-BE49-F238E27FC236}">
                    <a16:creationId xmlns:a16="http://schemas.microsoft.com/office/drawing/2014/main" id="{C0E5CC03-413A-43EF-F75E-199344C23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0703" y="2162795"/>
                <a:ext cx="751931" cy="751931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3E996BCA-31C6-47DE-A5DB-E1467CAF09C5}"/>
                </a:ext>
              </a:extLst>
            </p:cNvPr>
            <p:cNvGrpSpPr/>
            <p:nvPr/>
          </p:nvGrpSpPr>
          <p:grpSpPr>
            <a:xfrm>
              <a:off x="1021112" y="3950236"/>
              <a:ext cx="1617209" cy="1053958"/>
              <a:chOff x="2405981" y="2162795"/>
              <a:chExt cx="1617209" cy="1053958"/>
            </a:xfrm>
          </p:grpSpPr>
          <p:pic>
            <p:nvPicPr>
              <p:cNvPr id="15" name="Graphique 14" descr="Utilisateur avec un remplissage uni">
                <a:extLst>
                  <a:ext uri="{FF2B5EF4-FFF2-40B4-BE49-F238E27FC236}">
                    <a16:creationId xmlns:a16="http://schemas.microsoft.com/office/drawing/2014/main" id="{A850981B-4B48-D3B1-D535-CBF97625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5981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6" name="Graphique 15" descr="Ordinateur portable avec un remplissage uni">
                <a:extLst>
                  <a:ext uri="{FF2B5EF4-FFF2-40B4-BE49-F238E27FC236}">
                    <a16:creationId xmlns:a16="http://schemas.microsoft.com/office/drawing/2014/main" id="{00CB6E2D-09D9-C4E1-B4D2-907A1B15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5981" y="2162795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8" name="Graphique 17" descr="Utilisateur avec un remplissage uni">
                <a:extLst>
                  <a:ext uri="{FF2B5EF4-FFF2-40B4-BE49-F238E27FC236}">
                    <a16:creationId xmlns:a16="http://schemas.microsoft.com/office/drawing/2014/main" id="{CE0041B0-997A-0EC6-748A-75387308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71259" y="2464822"/>
                <a:ext cx="751931" cy="751931"/>
              </a:xfrm>
              <a:prstGeom prst="rect">
                <a:avLst/>
              </a:prstGeom>
            </p:spPr>
          </p:pic>
          <p:pic>
            <p:nvPicPr>
              <p:cNvPr id="19" name="Graphique 18" descr="Ordinateur portable avec un remplissage uni">
                <a:extLst>
                  <a:ext uri="{FF2B5EF4-FFF2-40B4-BE49-F238E27FC236}">
                    <a16:creationId xmlns:a16="http://schemas.microsoft.com/office/drawing/2014/main" id="{7428F74B-C996-AC7B-34AB-1A0E439A0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1259" y="2162795"/>
                <a:ext cx="751931" cy="751931"/>
              </a:xfrm>
              <a:prstGeom prst="rect">
                <a:avLst/>
              </a:prstGeom>
            </p:spPr>
          </p:pic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BA05CB5-9ACC-D6AE-17E7-FE02B33537A9}"/>
              </a:ext>
            </a:extLst>
          </p:cNvPr>
          <p:cNvGrpSpPr/>
          <p:nvPr/>
        </p:nvGrpSpPr>
        <p:grpSpPr>
          <a:xfrm>
            <a:off x="6002156" y="2813449"/>
            <a:ext cx="1617209" cy="1948357"/>
            <a:chOff x="6002156" y="2964463"/>
            <a:chExt cx="1617209" cy="1948357"/>
          </a:xfrm>
        </p:grpSpPr>
        <p:pic>
          <p:nvPicPr>
            <p:cNvPr id="23" name="Graphique 22" descr="Utilisateur avec un remplissage uni">
              <a:extLst>
                <a:ext uri="{FF2B5EF4-FFF2-40B4-BE49-F238E27FC236}">
                  <a16:creationId xmlns:a16="http://schemas.microsoft.com/office/drawing/2014/main" id="{6CEC3B4B-DAE2-B9D7-3D61-D67DC7F9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2964463"/>
              <a:ext cx="751931" cy="751931"/>
            </a:xfrm>
            <a:prstGeom prst="rect">
              <a:avLst/>
            </a:prstGeom>
          </p:spPr>
        </p:pic>
        <p:pic>
          <p:nvPicPr>
            <p:cNvPr id="25" name="Graphique 24" descr="Utilisateur avec un remplissage uni">
              <a:extLst>
                <a:ext uri="{FF2B5EF4-FFF2-40B4-BE49-F238E27FC236}">
                  <a16:creationId xmlns:a16="http://schemas.microsoft.com/office/drawing/2014/main" id="{4C99A24A-9BFE-859D-52B6-6B713BFA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2964463"/>
              <a:ext cx="751931" cy="751931"/>
            </a:xfrm>
            <a:prstGeom prst="rect">
              <a:avLst/>
            </a:prstGeom>
          </p:spPr>
        </p:pic>
        <p:pic>
          <p:nvPicPr>
            <p:cNvPr id="28" name="Graphique 27" descr="Utilisateur avec un remplissage uni">
              <a:extLst>
                <a:ext uri="{FF2B5EF4-FFF2-40B4-BE49-F238E27FC236}">
                  <a16:creationId xmlns:a16="http://schemas.microsoft.com/office/drawing/2014/main" id="{B837ADBB-4AC7-CD73-0CA0-16EED986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2156" y="4160889"/>
              <a:ext cx="751931" cy="751931"/>
            </a:xfrm>
            <a:prstGeom prst="rect">
              <a:avLst/>
            </a:prstGeom>
          </p:spPr>
        </p:pic>
        <p:pic>
          <p:nvPicPr>
            <p:cNvPr id="29" name="Graphique 28" descr="Ordinateur portable avec un remplissage uni">
              <a:extLst>
                <a:ext uri="{FF2B5EF4-FFF2-40B4-BE49-F238E27FC236}">
                  <a16:creationId xmlns:a16="http://schemas.microsoft.com/office/drawing/2014/main" id="{94989431-2198-026E-2F44-37B57DB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243" y="3592107"/>
              <a:ext cx="751931" cy="751931"/>
            </a:xfrm>
            <a:prstGeom prst="rect">
              <a:avLst/>
            </a:prstGeom>
          </p:spPr>
        </p:pic>
        <p:pic>
          <p:nvPicPr>
            <p:cNvPr id="30" name="Graphique 29" descr="Utilisateur avec un remplissage uni">
              <a:extLst>
                <a:ext uri="{FF2B5EF4-FFF2-40B4-BE49-F238E27FC236}">
                  <a16:creationId xmlns:a16="http://schemas.microsoft.com/office/drawing/2014/main" id="{DC9BDAFF-1AFD-A6C2-7A99-325F44D5C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67434" y="4160889"/>
              <a:ext cx="751931" cy="751931"/>
            </a:xfrm>
            <a:prstGeom prst="rect">
              <a:avLst/>
            </a:prstGeom>
          </p:spPr>
        </p:pic>
      </p:grp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B3941D4-2B22-02B7-5075-55DD7395FE63}"/>
              </a:ext>
            </a:extLst>
          </p:cNvPr>
          <p:cNvSpPr/>
          <p:nvPr/>
        </p:nvSpPr>
        <p:spPr>
          <a:xfrm>
            <a:off x="5005980" y="3475630"/>
            <a:ext cx="658039" cy="623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Arrow: Left-Right 3080">
            <a:extLst>
              <a:ext uri="{FF2B5EF4-FFF2-40B4-BE49-F238E27FC236}">
                <a16:creationId xmlns:a16="http://schemas.microsoft.com/office/drawing/2014/main" id="{43900F57-CF7B-01F8-6E3B-A3D8A289D7DC}"/>
              </a:ext>
            </a:extLst>
          </p:cNvPr>
          <p:cNvSpPr/>
          <p:nvPr/>
        </p:nvSpPr>
        <p:spPr>
          <a:xfrm>
            <a:off x="6340376" y="3484633"/>
            <a:ext cx="4378043" cy="1183852"/>
          </a:xfrm>
          <a:prstGeom prst="leftRightArrow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883AC-CB56-BD5B-8137-5070ABB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r>
              <a:rPr lang="fr-FR" dirty="0"/>
              <a:t> ↮ Code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05D827-36D5-0BD7-0082-9B596374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76" y="1577788"/>
            <a:ext cx="3257500" cy="46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96FB-5D6A-65E2-4DD2-8AAE998570C7}"/>
              </a:ext>
            </a:extLst>
          </p:cNvPr>
          <p:cNvSpPr txBox="1"/>
          <p:nvPr/>
        </p:nvSpPr>
        <p:spPr>
          <a:xfrm>
            <a:off x="3884925" y="5280212"/>
            <a:ext cx="16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b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</a:t>
            </a: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8231-107E-206E-A8F1-6D73C8E9B9EA}"/>
              </a:ext>
            </a:extLst>
          </p:cNvPr>
          <p:cNvSpPr txBox="1"/>
          <p:nvPr/>
        </p:nvSpPr>
        <p:spPr>
          <a:xfrm>
            <a:off x="2482390" y="491088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31713-0D31-3B92-77DB-621B83C7D95B}"/>
              </a:ext>
            </a:extLst>
          </p:cNvPr>
          <p:cNvSpPr txBox="1"/>
          <p:nvPr/>
        </p:nvSpPr>
        <p:spPr>
          <a:xfrm>
            <a:off x="2570734" y="232432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9C9D2-FD38-ABB9-CB31-F306A13446EB}"/>
              </a:ext>
            </a:extLst>
          </p:cNvPr>
          <p:cNvSpPr txBox="1"/>
          <p:nvPr/>
        </p:nvSpPr>
        <p:spPr>
          <a:xfrm>
            <a:off x="5933803" y="460430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Auto</a:t>
            </a:r>
            <a:br>
              <a:rPr lang="fr-FR" dirty="0"/>
            </a:br>
            <a:r>
              <a:rPr lang="fr-FR" dirty="0"/>
              <a:t>tests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C44F7-C530-1C1B-14BA-C28DAAF6A16F}"/>
              </a:ext>
            </a:extLst>
          </p:cNvPr>
          <p:cNvSpPr txBox="1"/>
          <p:nvPr/>
        </p:nvSpPr>
        <p:spPr>
          <a:xfrm>
            <a:off x="6080062" y="314759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Clean</a:t>
            </a:r>
          </a:p>
          <a:p>
            <a:pPr algn="ctr"/>
            <a:r>
              <a:rPr lang="fr-FR" dirty="0"/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24104-18E6-71DA-440D-7D3F6B72D9DB}"/>
              </a:ext>
            </a:extLst>
          </p:cNvPr>
          <p:cNvSpPr txBox="1"/>
          <p:nvPr/>
        </p:nvSpPr>
        <p:spPr>
          <a:xfrm>
            <a:off x="7428827" y="188507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180ED-FBFB-B2CB-BEA0-499C1F73CCE4}"/>
              </a:ext>
            </a:extLst>
          </p:cNvPr>
          <p:cNvSpPr txBox="1"/>
          <p:nvPr/>
        </p:nvSpPr>
        <p:spPr>
          <a:xfrm>
            <a:off x="10592500" y="4205945"/>
            <a:ext cx="87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C4916-913C-7326-2C15-BA82B0D526B0}"/>
              </a:ext>
            </a:extLst>
          </p:cNvPr>
          <p:cNvSpPr txBox="1"/>
          <p:nvPr/>
        </p:nvSpPr>
        <p:spPr>
          <a:xfrm>
            <a:off x="10405007" y="3261427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Happy</a:t>
            </a:r>
            <a:br>
              <a:rPr lang="fr-FR" dirty="0"/>
            </a:br>
            <a:r>
              <a:rPr lang="fr-FR" dirty="0"/>
              <a:t>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7C417-BDD1-C345-6F27-EB8B344F0BB6}"/>
              </a:ext>
            </a:extLst>
          </p:cNvPr>
          <p:cNvSpPr txBox="1"/>
          <p:nvPr/>
        </p:nvSpPr>
        <p:spPr>
          <a:xfrm>
            <a:off x="7970641" y="448294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DE1A1-3AA7-145B-BF65-9EC22D3267C7}"/>
              </a:ext>
            </a:extLst>
          </p:cNvPr>
          <p:cNvSpPr txBox="1"/>
          <p:nvPr/>
        </p:nvSpPr>
        <p:spPr>
          <a:xfrm>
            <a:off x="8201143" y="303951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F02EC-DB32-E800-EE3B-55C6FEC8CC1D}"/>
              </a:ext>
            </a:extLst>
          </p:cNvPr>
          <p:cNvSpPr txBox="1"/>
          <p:nvPr/>
        </p:nvSpPr>
        <p:spPr>
          <a:xfrm>
            <a:off x="2601461" y="3469344"/>
            <a:ext cx="4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5B9982-1D43-0D94-9E01-76B7ECDABC88}"/>
              </a:ext>
            </a:extLst>
          </p:cNvPr>
          <p:cNvSpPr txBox="1"/>
          <p:nvPr/>
        </p:nvSpPr>
        <p:spPr>
          <a:xfrm>
            <a:off x="1968468" y="400544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D2169F-24CE-5484-F945-30BBA91BC874}"/>
              </a:ext>
            </a:extLst>
          </p:cNvPr>
          <p:cNvSpPr txBox="1"/>
          <p:nvPr/>
        </p:nvSpPr>
        <p:spPr>
          <a:xfrm>
            <a:off x="5141422" y="183509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CI/CD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8EA40-E6A0-92FF-249A-956AD4CCFBC8}"/>
              </a:ext>
            </a:extLst>
          </p:cNvPr>
          <p:cNvSpPr txBox="1"/>
          <p:nvPr/>
        </p:nvSpPr>
        <p:spPr>
          <a:xfrm>
            <a:off x="5643857" y="2357546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hosting</a:t>
            </a:r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09E7CD-7E21-698A-74CE-50AA74345087}"/>
              </a:ext>
            </a:extLst>
          </p:cNvPr>
          <p:cNvSpPr txBox="1"/>
          <p:nvPr/>
        </p:nvSpPr>
        <p:spPr>
          <a:xfrm>
            <a:off x="7362612" y="359847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lean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56962-D253-C026-C8E4-9A8E9706FF0E}"/>
              </a:ext>
            </a:extLst>
          </p:cNvPr>
          <p:cNvSpPr txBox="1"/>
          <p:nvPr/>
        </p:nvSpPr>
        <p:spPr>
          <a:xfrm>
            <a:off x="1540509" y="23687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20B31-0A44-045A-DD43-C174AB20AD18}"/>
              </a:ext>
            </a:extLst>
          </p:cNvPr>
          <p:cNvSpPr txBox="1"/>
          <p:nvPr/>
        </p:nvSpPr>
        <p:spPr>
          <a:xfrm>
            <a:off x="2539816" y="175575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KISS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C7E65-F15C-DEC6-8A31-0402C00978E1}"/>
              </a:ext>
            </a:extLst>
          </p:cNvPr>
          <p:cNvSpPr txBox="1"/>
          <p:nvPr/>
        </p:nvSpPr>
        <p:spPr>
          <a:xfrm>
            <a:off x="5743739" y="599672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D2E1F-ACDF-12B7-3185-70767C918AC3}"/>
              </a:ext>
            </a:extLst>
          </p:cNvPr>
          <p:cNvSpPr txBox="1"/>
          <p:nvPr/>
        </p:nvSpPr>
        <p:spPr>
          <a:xfrm>
            <a:off x="6626621" y="4117166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TDD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39832-C8F0-5E32-F2C2-95DF207B5689}"/>
              </a:ext>
            </a:extLst>
          </p:cNvPr>
          <p:cNvSpPr txBox="1"/>
          <p:nvPr/>
        </p:nvSpPr>
        <p:spPr>
          <a:xfrm>
            <a:off x="6978747" y="511949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SOLID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46867-5553-3290-3853-D27E2A91DB46}"/>
              </a:ext>
            </a:extLst>
          </p:cNvPr>
          <p:cNvSpPr txBox="1"/>
          <p:nvPr/>
        </p:nvSpPr>
        <p:spPr>
          <a:xfrm>
            <a:off x="3356658" y="142845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culture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BDC9A8-0957-5CBC-F3AF-991392D7EF4D}"/>
              </a:ext>
            </a:extLst>
          </p:cNvPr>
          <p:cNvSpPr txBox="1"/>
          <p:nvPr/>
        </p:nvSpPr>
        <p:spPr>
          <a:xfrm>
            <a:off x="735941" y="3007679"/>
            <a:ext cx="114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Best</a:t>
            </a:r>
          </a:p>
          <a:p>
            <a:pPr algn="ctr"/>
            <a:r>
              <a:rPr lang="fr-FR" dirty="0"/>
              <a:t>practices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22FA244-FA7F-534F-E368-B809158B20F0}"/>
              </a:ext>
            </a:extLst>
          </p:cNvPr>
          <p:cNvSpPr txBox="1"/>
          <p:nvPr/>
        </p:nvSpPr>
        <p:spPr>
          <a:xfrm>
            <a:off x="539495" y="428386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535B2B28-A6DE-755B-484F-23AE0F84D6DA}"/>
              </a:ext>
            </a:extLst>
          </p:cNvPr>
          <p:cNvSpPr txBox="1"/>
          <p:nvPr/>
        </p:nvSpPr>
        <p:spPr>
          <a:xfrm>
            <a:off x="1122638" y="5529881"/>
            <a:ext cx="189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professionalism</a:t>
            </a:r>
            <a:endParaRPr lang="fr-FR" dirty="0"/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E2B7C64-5CBA-29E9-CDD7-6310C9E3C6B4}"/>
              </a:ext>
            </a:extLst>
          </p:cNvPr>
          <p:cNvSpPr txBox="1"/>
          <p:nvPr/>
        </p:nvSpPr>
        <p:spPr>
          <a:xfrm>
            <a:off x="3182941" y="6015555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C086526E-3C27-DF58-EA6C-3C96A4424154}"/>
              </a:ext>
            </a:extLst>
          </p:cNvPr>
          <p:cNvSpPr txBox="1"/>
          <p:nvPr/>
        </p:nvSpPr>
        <p:spPr>
          <a:xfrm>
            <a:off x="6737216" y="24222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monitoring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218513F7-00F4-2BC0-4264-A050AA5F0BFE}"/>
              </a:ext>
            </a:extLst>
          </p:cNvPr>
          <p:cNvSpPr txBox="1"/>
          <p:nvPr/>
        </p:nvSpPr>
        <p:spPr>
          <a:xfrm>
            <a:off x="8456671" y="3637533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User</a:t>
            </a:r>
          </a:p>
          <a:p>
            <a:pPr algn="ctr"/>
            <a:r>
              <a:rPr lang="fr-FR" dirty="0" err="1"/>
              <a:t>driven</a:t>
            </a:r>
            <a:endParaRPr lang="fr-FR" dirty="0"/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92D0B6B-E3EB-507A-047C-DD299A77C9EC}"/>
              </a:ext>
            </a:extLst>
          </p:cNvPr>
          <p:cNvSpPr txBox="1"/>
          <p:nvPr/>
        </p:nvSpPr>
        <p:spPr>
          <a:xfrm>
            <a:off x="2216142" y="2906393"/>
            <a:ext cx="159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collaboration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B4C800AA-0AA1-09F2-AAB4-237541F92961}"/>
              </a:ext>
            </a:extLst>
          </p:cNvPr>
          <p:cNvSpPr txBox="1"/>
          <p:nvPr/>
        </p:nvSpPr>
        <p:spPr>
          <a:xfrm>
            <a:off x="854767" y="1716111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Peer/mob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4A0E4E30-111B-2DCB-4F6B-27E631B2A558}"/>
              </a:ext>
            </a:extLst>
          </p:cNvPr>
          <p:cNvSpPr txBox="1"/>
          <p:nvPr/>
        </p:nvSpPr>
        <p:spPr>
          <a:xfrm>
            <a:off x="7228880" y="5738556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Design</a:t>
            </a:r>
            <a:br>
              <a:rPr lang="fr-FR" dirty="0"/>
            </a:br>
            <a:r>
              <a:rPr lang="fr-FR" dirty="0"/>
              <a:t>patterns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0445EBFA-552E-D9FA-3264-F90FBDDF5D43}"/>
              </a:ext>
            </a:extLst>
          </p:cNvPr>
          <p:cNvSpPr txBox="1"/>
          <p:nvPr/>
        </p:nvSpPr>
        <p:spPr>
          <a:xfrm>
            <a:off x="4094045" y="1797782"/>
            <a:ext cx="68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13864-F2DD-AF7F-E595-75FDEA8242C6}"/>
              </a:ext>
            </a:extLst>
          </p:cNvPr>
          <p:cNvSpPr txBox="1"/>
          <p:nvPr/>
        </p:nvSpPr>
        <p:spPr>
          <a:xfrm>
            <a:off x="5727024" y="5516975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refactoring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5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BE2BA-5E0F-1773-8A84-D95C4C4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6D520-14BD-030D-3F49-4578412C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It’s</a:t>
            </a:r>
            <a:r>
              <a:rPr lang="fr-FR" dirty="0"/>
              <a:t> all about the code</a:t>
            </a:r>
          </a:p>
          <a:p>
            <a:pPr lvl="1"/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personal</a:t>
            </a:r>
            <a:r>
              <a:rPr lang="fr-FR" dirty="0"/>
              <a:t>…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great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opportunity</a:t>
            </a:r>
            <a:r>
              <a:rPr lang="fr-FR" dirty="0"/>
              <a:t> to </a:t>
            </a:r>
            <a:r>
              <a:rPr lang="fr-FR" dirty="0" err="1"/>
              <a:t>reinforce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on practices</a:t>
            </a:r>
          </a:p>
          <a:p>
            <a:r>
              <a:rPr lang="fr-FR" dirty="0" err="1"/>
              <a:t>It’s</a:t>
            </a:r>
            <a:r>
              <a:rPr lang="fr-FR" dirty="0"/>
              <a:t> a bug exposer</a:t>
            </a:r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enhancer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collaborative </a:t>
            </a:r>
            <a:r>
              <a:rPr lang="fr-FR" dirty="0" err="1"/>
              <a:t>tool</a:t>
            </a:r>
            <a:endParaRPr lang="fr-FR" dirty="0"/>
          </a:p>
          <a:p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traceability</a:t>
            </a:r>
            <a:r>
              <a:rPr lang="fr-FR" dirty="0"/>
              <a:t> utility</a:t>
            </a:r>
          </a:p>
          <a:p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85699BEC-D58A-D5AA-FAB8-91F7B40A28B7}"/>
              </a:ext>
            </a:extLst>
          </p:cNvPr>
          <p:cNvSpPr/>
          <p:nvPr/>
        </p:nvSpPr>
        <p:spPr>
          <a:xfrm>
            <a:off x="9040152" y="1997058"/>
            <a:ext cx="2285216" cy="118172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 and concise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77C7F910-E253-D2E9-FCDD-020FFC1C757B}"/>
              </a:ext>
            </a:extLst>
          </p:cNvPr>
          <p:cNvSpPr/>
          <p:nvPr/>
        </p:nvSpPr>
        <p:spPr>
          <a:xfrm>
            <a:off x="9040152" y="3580119"/>
            <a:ext cx="2285216" cy="143041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conventional</a:t>
            </a:r>
            <a:r>
              <a:rPr lang="fr-FR" dirty="0"/>
              <a:t> commit practices</a:t>
            </a:r>
          </a:p>
        </p:txBody>
      </p:sp>
    </p:spTree>
    <p:extLst>
      <p:ext uri="{BB962C8B-B14F-4D97-AF65-F5344CB8AC3E}">
        <p14:creationId xmlns:p14="http://schemas.microsoft.com/office/powerpoint/2010/main" val="368150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70C88-014C-E960-4AFD-73EDC8B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Conventional</a:t>
            </a:r>
            <a:r>
              <a:rPr lang="fr-FR" dirty="0"/>
              <a:t>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E49C1D-E08B-2DB7-6745-DC68A4CF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Code documentation </a:t>
            </a:r>
            <a:r>
              <a:rPr lang="fr-FR" dirty="0" err="1"/>
              <a:t>is</a:t>
            </a:r>
            <a:r>
              <a:rPr lang="fr-FR" dirty="0"/>
              <a:t> important… </a:t>
            </a:r>
            <a:br>
              <a:rPr lang="fr-FR" dirty="0"/>
            </a:br>
            <a:r>
              <a:rPr lang="fr-FR" dirty="0"/>
              <a:t>…but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overlooked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468C0-96B1-5FAB-372B-642C2B94B671}"/>
              </a:ext>
            </a:extLst>
          </p:cNvPr>
          <p:cNvSpPr txBox="1"/>
          <p:nvPr/>
        </p:nvSpPr>
        <p:spPr>
          <a:xfrm>
            <a:off x="7167854" y="3837028"/>
            <a:ext cx="488614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none" strike="noStrike" dirty="0">
                <a:effectLst/>
                <a:hlinkClick r:id="rId2"/>
              </a:rPr>
              <a:t>type&gt;</a:t>
            </a:r>
            <a:r>
              <a:rPr lang="fr-FR" dirty="0"/>
              <a:t>(</a:t>
            </a:r>
            <a:r>
              <a:rPr lang="fr-FR" b="1" u="none" strike="noStrike" dirty="0">
                <a:effectLst/>
                <a:hlinkClick r:id="rId3"/>
              </a:rPr>
              <a:t>&lt;optional scope&gt;</a:t>
            </a:r>
            <a:r>
              <a:rPr lang="fr-FR" dirty="0"/>
              <a:t>): </a:t>
            </a:r>
            <a:r>
              <a:rPr lang="fr-FR" b="1" u="none" strike="noStrike" dirty="0">
                <a:effectLst/>
                <a:hlinkClick r:id="rId4"/>
              </a:rPr>
              <a:t>&lt;subject&gt;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5"/>
              </a:rPr>
              <a:t>&lt;optional body&gt;</a:t>
            </a:r>
            <a:r>
              <a:rPr lang="fr-FR" dirty="0"/>
              <a:t> </a:t>
            </a:r>
            <a:br>
              <a:rPr lang="fr-FR" dirty="0"/>
            </a:br>
            <a:r>
              <a:rPr lang="fr-FR" baseline="-25000" dirty="0" err="1">
                <a:effectLst/>
              </a:rPr>
              <a:t>empty</a:t>
            </a:r>
            <a:r>
              <a:rPr lang="fr-FR" baseline="-25000" dirty="0">
                <a:effectLst/>
              </a:rPr>
              <a:t> </a:t>
            </a:r>
            <a:r>
              <a:rPr lang="fr-FR" baseline="-25000" dirty="0" err="1">
                <a:effectLst/>
              </a:rPr>
              <a:t>separator</a:t>
            </a:r>
            <a:r>
              <a:rPr lang="fr-FR" baseline="-25000" dirty="0">
                <a:effectLst/>
              </a:rPr>
              <a:t> line</a:t>
            </a:r>
            <a:br>
              <a:rPr lang="fr-FR" baseline="-25000" dirty="0">
                <a:effectLst/>
              </a:rPr>
            </a:br>
            <a:r>
              <a:rPr lang="fr-FR" dirty="0"/>
              <a:t> </a:t>
            </a:r>
            <a:r>
              <a:rPr lang="fr-FR" b="1" u="none" strike="noStrike" dirty="0">
                <a:effectLst/>
                <a:hlinkClick r:id="rId6"/>
              </a:rPr>
              <a:t>&lt;optional footer&gt;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88E072-AFBB-0220-27FA-216E0A19D83C}"/>
              </a:ext>
            </a:extLst>
          </p:cNvPr>
          <p:cNvSpPr txBox="1"/>
          <p:nvPr/>
        </p:nvSpPr>
        <p:spPr>
          <a:xfrm>
            <a:off x="539495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types</a:t>
            </a:r>
          </a:p>
          <a:p>
            <a:pPr lvl="1"/>
            <a:r>
              <a:rPr lang="fr-FR" dirty="0"/>
              <a:t>Feat</a:t>
            </a:r>
          </a:p>
          <a:p>
            <a:pPr lvl="1"/>
            <a:r>
              <a:rPr lang="fr-FR" dirty="0"/>
              <a:t>Fix</a:t>
            </a:r>
          </a:p>
          <a:p>
            <a:pPr lvl="1"/>
            <a:r>
              <a:rPr lang="fr-FR" dirty="0" err="1"/>
              <a:t>Refactor</a:t>
            </a:r>
            <a:r>
              <a:rPr lang="fr-FR" dirty="0"/>
              <a:t> / perf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Test</a:t>
            </a:r>
          </a:p>
          <a:p>
            <a:pPr lvl="1"/>
            <a:r>
              <a:rPr lang="fr-FR" dirty="0"/>
              <a:t>Docs</a:t>
            </a:r>
          </a:p>
          <a:p>
            <a:pPr lvl="1"/>
            <a:r>
              <a:rPr lang="fr-FR" dirty="0" err="1"/>
              <a:t>Build</a:t>
            </a:r>
            <a:endParaRPr lang="fr-FR" dirty="0"/>
          </a:p>
          <a:p>
            <a:pPr lvl="1"/>
            <a:r>
              <a:rPr lang="fr-FR" dirty="0"/>
              <a:t>Ops</a:t>
            </a:r>
          </a:p>
          <a:p>
            <a:pPr lvl="1"/>
            <a:r>
              <a:rPr lang="fr-FR" dirty="0" err="1"/>
              <a:t>Chore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E16385-8EC3-B99C-FB4D-98F32E902641}"/>
              </a:ext>
            </a:extLst>
          </p:cNvPr>
          <p:cNvSpPr txBox="1"/>
          <p:nvPr/>
        </p:nvSpPr>
        <p:spPr>
          <a:xfrm>
            <a:off x="3676261" y="2913699"/>
            <a:ext cx="313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Message scope</a:t>
            </a:r>
          </a:p>
          <a:p>
            <a:pPr lvl="1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 err="1"/>
              <a:t>Summary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Body</a:t>
            </a:r>
          </a:p>
          <a:p>
            <a:endParaRPr lang="fr-FR" dirty="0"/>
          </a:p>
          <a:p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good place for Breaking changes</a:t>
            </a:r>
          </a:p>
        </p:txBody>
      </p:sp>
    </p:spTree>
    <p:extLst>
      <p:ext uri="{BB962C8B-B14F-4D97-AF65-F5344CB8AC3E}">
        <p14:creationId xmlns:p14="http://schemas.microsoft.com/office/powerpoint/2010/main" val="229022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E643A-8207-9CD3-1C30-A3DFABA2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 </a:t>
            </a:r>
            <a:r>
              <a:rPr lang="fr-FR" dirty="0" err="1"/>
              <a:t>fundamentals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3E0C0F-AF38-1707-B4A8-F785E2FB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626658"/>
            <a:ext cx="7994904" cy="3827929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https://gist.github.com/cedrickchee/55ecfbaac643bf0c24da6874bf4feb08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054C1-3481-2AEF-15D0-DA790D88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272" y="2626657"/>
            <a:ext cx="2799232" cy="37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0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370210A-04B5-AD8D-00DF-3E8052F5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12" y="242631"/>
            <a:ext cx="9067241" cy="64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73AD7A2C-A3DF-AF42-2DD1-8FD378A15F61}"/>
              </a:ext>
            </a:extLst>
          </p:cNvPr>
          <p:cNvGrpSpPr/>
          <p:nvPr/>
        </p:nvGrpSpPr>
        <p:grpSpPr>
          <a:xfrm>
            <a:off x="5905500" y="347382"/>
            <a:ext cx="5809129" cy="2575112"/>
            <a:chOff x="5905500" y="347382"/>
            <a:chExt cx="5809129" cy="257511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6DC3EC29-F3FC-1A92-BCD3-F1C59D161F10}"/>
                </a:ext>
              </a:extLst>
            </p:cNvPr>
            <p:cNvSpPr/>
            <p:nvPr/>
          </p:nvSpPr>
          <p:spPr>
            <a:xfrm>
              <a:off x="9545170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Magic Numbers ??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C64993-C825-6FA2-62FA-4742696037B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426200" y="782170"/>
              <a:ext cx="3118970" cy="8306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458FC6-CF71-973F-B9FE-551966915D3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905500" y="782170"/>
              <a:ext cx="3639670" cy="5395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E915D1-68E4-8752-C5A3-A8C3875C13A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7131423" y="782170"/>
              <a:ext cx="2413747" cy="159025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96BFCB-6549-C3E0-2314-FF9391C29B4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148918" y="1216958"/>
              <a:ext cx="2480982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B05D5-8568-5D99-90CE-7A956488B29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0629900" y="1216958"/>
              <a:ext cx="369794" cy="17055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5" name="Group 5144">
            <a:extLst>
              <a:ext uri="{FF2B5EF4-FFF2-40B4-BE49-F238E27FC236}">
                <a16:creationId xmlns:a16="http://schemas.microsoft.com/office/drawing/2014/main" id="{B04A8992-DCD0-F744-D804-0E4718C03716}"/>
              </a:ext>
            </a:extLst>
          </p:cNvPr>
          <p:cNvGrpSpPr/>
          <p:nvPr/>
        </p:nvGrpSpPr>
        <p:grpSpPr>
          <a:xfrm>
            <a:off x="295835" y="347382"/>
            <a:ext cx="5178612" cy="1424268"/>
            <a:chOff x="295835" y="347382"/>
            <a:chExt cx="5178612" cy="1424268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681D28D-041A-9439-450F-DF534A909447}"/>
                </a:ext>
              </a:extLst>
            </p:cNvPr>
            <p:cNvSpPr/>
            <p:nvPr/>
          </p:nvSpPr>
          <p:spPr>
            <a:xfrm>
              <a:off x="295835" y="347382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1 ↔ </a:t>
              </a:r>
              <a:r>
                <a:rPr lang="fr-FR" dirty="0" err="1">
                  <a:solidFill>
                    <a:srgbClr val="C00000"/>
                  </a:solidFill>
                </a:rPr>
                <a:t>expedited</a:t>
              </a:r>
              <a:r>
                <a:rPr lang="fr-FR" dirty="0">
                  <a:solidFill>
                    <a:srgbClr val="C00000"/>
                  </a:solidFill>
                </a:rPr>
                <a:t> ??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24986-CDA0-82F1-E0D5-EE07593F599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465294" y="782170"/>
              <a:ext cx="3009153" cy="98948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32B0BBC-754F-5DCD-6CBF-731C362726A0}"/>
              </a:ext>
            </a:extLst>
          </p:cNvPr>
          <p:cNvGrpSpPr/>
          <p:nvPr/>
        </p:nvGrpSpPr>
        <p:grpSpPr>
          <a:xfrm>
            <a:off x="295835" y="2630855"/>
            <a:ext cx="5476315" cy="1886647"/>
            <a:chOff x="295835" y="2630855"/>
            <a:chExt cx="5476315" cy="188664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7208BCEB-15E9-BDC4-CB05-071D862E43F3}"/>
                </a:ext>
              </a:extLst>
            </p:cNvPr>
            <p:cNvSpPr/>
            <p:nvPr/>
          </p:nvSpPr>
          <p:spPr>
            <a:xfrm>
              <a:off x="295835" y="364792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B, O ??</a:t>
              </a:r>
            </a:p>
          </p:txBody>
        </p:sp>
        <p:cxnSp>
          <p:nvCxnSpPr>
            <p:cNvPr id="5132" name="Straight Arrow Connector 5131">
              <a:extLst>
                <a:ext uri="{FF2B5EF4-FFF2-40B4-BE49-F238E27FC236}">
                  <a16:creationId xmlns:a16="http://schemas.microsoft.com/office/drawing/2014/main" id="{CE83610E-E49C-9204-C87C-73FF9DF5C40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465294" y="2630855"/>
              <a:ext cx="3306856" cy="145185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1" name="Group 5150">
            <a:extLst>
              <a:ext uri="{FF2B5EF4-FFF2-40B4-BE49-F238E27FC236}">
                <a16:creationId xmlns:a16="http://schemas.microsoft.com/office/drawing/2014/main" id="{EFEA844F-510B-2552-3735-F183624139E9}"/>
              </a:ext>
            </a:extLst>
          </p:cNvPr>
          <p:cNvGrpSpPr/>
          <p:nvPr/>
        </p:nvGrpSpPr>
        <p:grpSpPr>
          <a:xfrm>
            <a:off x="295835" y="3333750"/>
            <a:ext cx="7781365" cy="2256292"/>
            <a:chOff x="295835" y="3333750"/>
            <a:chExt cx="7781365" cy="2256292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84CA3DA6-70A3-CB6E-62CE-E8F14A4F4F38}"/>
                </a:ext>
              </a:extLst>
            </p:cNvPr>
            <p:cNvSpPr/>
            <p:nvPr/>
          </p:nvSpPr>
          <p:spPr>
            <a:xfrm>
              <a:off x="295835" y="472046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Unit ?</a:t>
              </a:r>
            </a:p>
          </p:txBody>
        </p:sp>
        <p:cxnSp>
          <p:nvCxnSpPr>
            <p:cNvPr id="5135" name="Straight Arrow Connector 5134">
              <a:extLst>
                <a:ext uri="{FF2B5EF4-FFF2-40B4-BE49-F238E27FC236}">
                  <a16:creationId xmlns:a16="http://schemas.microsoft.com/office/drawing/2014/main" id="{52CE7394-8078-80E5-C0BD-C46E1E25DB5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3333750"/>
              <a:ext cx="5611906" cy="182150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0612EAB4-28C3-56B5-6BCC-363A0489CAD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465294" y="5044042"/>
              <a:ext cx="5611906" cy="1112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52" name="Group 5151">
            <a:extLst>
              <a:ext uri="{FF2B5EF4-FFF2-40B4-BE49-F238E27FC236}">
                <a16:creationId xmlns:a16="http://schemas.microsoft.com/office/drawing/2014/main" id="{E7687991-8067-597E-E030-90EBE8B3B973}"/>
              </a:ext>
            </a:extLst>
          </p:cNvPr>
          <p:cNvGrpSpPr/>
          <p:nvPr/>
        </p:nvGrpSpPr>
        <p:grpSpPr>
          <a:xfrm>
            <a:off x="295834" y="5793004"/>
            <a:ext cx="3028391" cy="869576"/>
            <a:chOff x="295834" y="5793004"/>
            <a:chExt cx="3028391" cy="869576"/>
          </a:xfrm>
        </p:grpSpPr>
        <p:sp>
          <p:nvSpPr>
            <p:cNvPr id="11" name="Rectangle: Folded Corner 10">
              <a:extLst>
                <a:ext uri="{FF2B5EF4-FFF2-40B4-BE49-F238E27FC236}">
                  <a16:creationId xmlns:a16="http://schemas.microsoft.com/office/drawing/2014/main" id="{80AE2489-A0F0-9A0B-5037-F3472E8243E8}"/>
                </a:ext>
              </a:extLst>
            </p:cNvPr>
            <p:cNvSpPr/>
            <p:nvPr/>
          </p:nvSpPr>
          <p:spPr>
            <a:xfrm>
              <a:off x="295834" y="5793004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Currency ?</a:t>
              </a:r>
            </a:p>
          </p:txBody>
        </p:sp>
        <p:cxnSp>
          <p:nvCxnSpPr>
            <p:cNvPr id="5141" name="Straight Arrow Connector 5140">
              <a:extLst>
                <a:ext uri="{FF2B5EF4-FFF2-40B4-BE49-F238E27FC236}">
                  <a16:creationId xmlns:a16="http://schemas.microsoft.com/office/drawing/2014/main" id="{19E246CE-920E-3867-8E27-863EED6A79AB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465293" y="6094755"/>
              <a:ext cx="858932" cy="13303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49" name="Group 5148">
            <a:extLst>
              <a:ext uri="{FF2B5EF4-FFF2-40B4-BE49-F238E27FC236}">
                <a16:creationId xmlns:a16="http://schemas.microsoft.com/office/drawing/2014/main" id="{A7D7D406-B8D6-9FA3-BB23-2D5A8C5ADE17}"/>
              </a:ext>
            </a:extLst>
          </p:cNvPr>
          <p:cNvGrpSpPr/>
          <p:nvPr/>
        </p:nvGrpSpPr>
        <p:grpSpPr>
          <a:xfrm>
            <a:off x="295835" y="1771650"/>
            <a:ext cx="3495115" cy="3909451"/>
            <a:chOff x="295835" y="1771650"/>
            <a:chExt cx="3495115" cy="3909451"/>
          </a:xfrm>
        </p:grpSpPr>
        <p:sp>
          <p:nvSpPr>
            <p:cNvPr id="8" name="Rectangle: Folded Corner 7">
              <a:extLst>
                <a:ext uri="{FF2B5EF4-FFF2-40B4-BE49-F238E27FC236}">
                  <a16:creationId xmlns:a16="http://schemas.microsoft.com/office/drawing/2014/main" id="{BD6F0690-E821-F620-7E9A-AA97B0DBA712}"/>
                </a:ext>
              </a:extLst>
            </p:cNvPr>
            <p:cNvSpPr/>
            <p:nvPr/>
          </p:nvSpPr>
          <p:spPr>
            <a:xfrm>
              <a:off x="295835" y="2575386"/>
              <a:ext cx="2169459" cy="86957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C00000"/>
                  </a:solidFill>
                </a:rPr>
                <a:t>Copy paste (?)</a:t>
              </a:r>
            </a:p>
          </p:txBody>
        </p:sp>
        <p:cxnSp>
          <p:nvCxnSpPr>
            <p:cNvPr id="5125" name="Straight Arrow Connector 5124">
              <a:extLst>
                <a:ext uri="{FF2B5EF4-FFF2-40B4-BE49-F238E27FC236}">
                  <a16:creationId xmlns:a16="http://schemas.microsoft.com/office/drawing/2014/main" id="{A36E6AEE-F601-D03E-ED17-96EE6F9226B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465294" y="2686598"/>
              <a:ext cx="1084730" cy="323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8" name="Straight Arrow Connector 5127">
              <a:extLst>
                <a:ext uri="{FF2B5EF4-FFF2-40B4-BE49-F238E27FC236}">
                  <a16:creationId xmlns:a16="http://schemas.microsoft.com/office/drawing/2014/main" id="{F8EC9D3A-E739-C0C7-4F9C-B1A2EBB49EF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65294" y="3010174"/>
              <a:ext cx="1182781" cy="15487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46" name="Left Brace 5145">
              <a:extLst>
                <a:ext uri="{FF2B5EF4-FFF2-40B4-BE49-F238E27FC236}">
                  <a16:creationId xmlns:a16="http://schemas.microsoft.com/office/drawing/2014/main" id="{F67F4348-540A-8AEC-EEE1-18B467D3AC20}"/>
                </a:ext>
              </a:extLst>
            </p:cNvPr>
            <p:cNvSpPr/>
            <p:nvPr/>
          </p:nvSpPr>
          <p:spPr>
            <a:xfrm>
              <a:off x="3648075" y="1771650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48" name="Left Brace 5147">
              <a:extLst>
                <a:ext uri="{FF2B5EF4-FFF2-40B4-BE49-F238E27FC236}">
                  <a16:creationId xmlns:a16="http://schemas.microsoft.com/office/drawing/2014/main" id="{88B2520A-DDA0-C657-BFD6-B90EE0D1A56D}"/>
                </a:ext>
              </a:extLst>
            </p:cNvPr>
            <p:cNvSpPr/>
            <p:nvPr/>
          </p:nvSpPr>
          <p:spPr>
            <a:xfrm>
              <a:off x="3615017" y="3916035"/>
              <a:ext cx="142875" cy="176506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296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056B-7735-798F-3577-CFEE6DE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751-65DF-5CFC-22BB-B4527B80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Set of « best practices » or « code </a:t>
            </a:r>
            <a:r>
              <a:rPr lang="fr-FR" dirty="0" err="1"/>
              <a:t>smells</a:t>
            </a:r>
            <a:r>
              <a:rPr lang="fr-FR" dirty="0"/>
              <a:t> » 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design</a:t>
            </a:r>
          </a:p>
          <a:p>
            <a:pPr lvl="1"/>
            <a:r>
              <a:rPr lang="fr-FR" dirty="0" err="1"/>
              <a:t>Understandability</a:t>
            </a:r>
            <a:endParaRPr lang="fr-FR" dirty="0"/>
          </a:p>
          <a:p>
            <a:pPr lvl="1"/>
            <a:r>
              <a:rPr lang="fr-FR" dirty="0" err="1"/>
              <a:t>Naming</a:t>
            </a:r>
            <a:endParaRPr lang="fr-FR" dirty="0"/>
          </a:p>
          <a:p>
            <a:pPr lvl="1"/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 err="1"/>
              <a:t>Comments</a:t>
            </a:r>
            <a:endParaRPr lang="fr-FR" dirty="0"/>
          </a:p>
          <a:p>
            <a:pPr lvl="1"/>
            <a:r>
              <a:rPr lang="fr-FR" dirty="0"/>
              <a:t>Coding</a:t>
            </a:r>
          </a:p>
          <a:p>
            <a:pPr lvl="1"/>
            <a:r>
              <a:rPr lang="fr-FR" dirty="0"/>
              <a:t>Object </a:t>
            </a:r>
            <a:r>
              <a:rPr lang="fr-FR" dirty="0" err="1"/>
              <a:t>oriented</a:t>
            </a:r>
            <a:endParaRPr lang="fr-FR" dirty="0"/>
          </a:p>
          <a:p>
            <a:pPr lvl="1"/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 err="1"/>
              <a:t>Error</a:t>
            </a:r>
            <a:r>
              <a:rPr lang="fr-FR" dirty="0"/>
              <a:t> handling</a:t>
            </a:r>
          </a:p>
          <a:p>
            <a:pPr lvl="1"/>
            <a:r>
              <a:rPr lang="fr-FR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FCB2D-4B3E-5EAC-4312-98913AAD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10" y="3429000"/>
            <a:ext cx="44862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2EBA-2563-3808-58CB-13AB20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Rule of </a:t>
            </a:r>
            <a:r>
              <a:rPr lang="fr-FR" dirty="0" err="1"/>
              <a:t>thumb</a:t>
            </a:r>
            <a:r>
              <a:rPr lang="fr-FR" dirty="0"/>
              <a:t> 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9864-B548-3210-6C6D-DE746EE5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7121392" cy="4805082"/>
          </a:xfrm>
        </p:spPr>
        <p:txBody>
          <a:bodyPr>
            <a:normAutofit/>
          </a:bodyPr>
          <a:lstStyle/>
          <a:p>
            <a:r>
              <a:rPr lang="fr-FR" dirty="0"/>
              <a:t>Be </a:t>
            </a:r>
            <a:r>
              <a:rPr lang="fr-FR" dirty="0" err="1"/>
              <a:t>professionnal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Always </a:t>
            </a:r>
            <a:r>
              <a:rPr lang="fr-FR" dirty="0" err="1"/>
              <a:t>find</a:t>
            </a:r>
            <a:r>
              <a:rPr lang="fr-FR" dirty="0"/>
              <a:t> root cause</a:t>
            </a:r>
          </a:p>
          <a:p>
            <a:pPr lvl="1"/>
            <a:r>
              <a:rPr lang="fr-FR" dirty="0" err="1"/>
              <a:t>Principle</a:t>
            </a:r>
            <a:r>
              <a:rPr lang="fr-FR" dirty="0"/>
              <a:t> of least surprise</a:t>
            </a:r>
          </a:p>
          <a:p>
            <a:pPr lvl="1"/>
            <a:r>
              <a:rPr lang="fr-FR" dirty="0"/>
              <a:t>KISS and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pPr lvl="1"/>
            <a:r>
              <a:rPr lang="fr-FR" dirty="0"/>
              <a:t>Boy scout </a:t>
            </a:r>
            <a:r>
              <a:rPr lang="fr-FR" dirty="0" err="1"/>
              <a:t>rul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DRY / DIE</a:t>
            </a:r>
          </a:p>
          <a:p>
            <a:endParaRPr lang="fr-FR" dirty="0"/>
          </a:p>
          <a:p>
            <a:r>
              <a:rPr lang="fr-FR" dirty="0"/>
              <a:t>Be a team </a:t>
            </a:r>
            <a:r>
              <a:rPr lang="fr-FR" dirty="0" err="1"/>
              <a:t>player</a:t>
            </a:r>
            <a:endParaRPr lang="fr-FR" dirty="0"/>
          </a:p>
          <a:p>
            <a:pPr lvl="1"/>
            <a:r>
              <a:rPr lang="fr-FR" dirty="0"/>
              <a:t>Follow </a:t>
            </a:r>
            <a:r>
              <a:rPr lang="fr-FR" dirty="0" err="1"/>
              <a:t>company</a:t>
            </a:r>
            <a:r>
              <a:rPr lang="fr-FR" dirty="0"/>
              <a:t> / team standard conventions</a:t>
            </a:r>
          </a:p>
          <a:p>
            <a:pPr lvl="1"/>
            <a:r>
              <a:rPr lang="fr-FR" dirty="0"/>
              <a:t>Do not </a:t>
            </a:r>
            <a:r>
              <a:rPr lang="fr-FR" dirty="0" err="1"/>
              <a:t>override</a:t>
            </a:r>
            <a:r>
              <a:rPr lang="fr-FR" dirty="0"/>
              <a:t> </a:t>
            </a:r>
            <a:r>
              <a:rPr lang="fr-FR" dirty="0" err="1"/>
              <a:t>safeties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4BE16430-C187-1DFD-BE99-615AD78EBEC8}"/>
              </a:ext>
            </a:extLst>
          </p:cNvPr>
          <p:cNvSpPr/>
          <p:nvPr/>
        </p:nvSpPr>
        <p:spPr>
          <a:xfrm>
            <a:off x="8329961" y="1828800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 a lead </a:t>
            </a:r>
            <a:r>
              <a:rPr lang="fr-FR" dirty="0" err="1"/>
              <a:t>material</a:t>
            </a:r>
            <a:endParaRPr lang="fr-FR" dirty="0"/>
          </a:p>
          <a:p>
            <a:pPr algn="ctr"/>
            <a:r>
              <a:rPr lang="fr-FR" dirty="0"/>
              <a:t>&amp; lead by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DB2A53B7-C964-F16F-3E1A-E02B1092630A}"/>
              </a:ext>
            </a:extLst>
          </p:cNvPr>
          <p:cNvSpPr/>
          <p:nvPr/>
        </p:nvSpPr>
        <p:spPr>
          <a:xfrm>
            <a:off x="8329961" y="3998259"/>
            <a:ext cx="2698595" cy="1600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Demonstrate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expertise</a:t>
            </a:r>
          </a:p>
          <a:p>
            <a:pPr algn="ctr"/>
            <a:r>
              <a:rPr lang="fr-FR" dirty="0"/>
              <a:t>&amp; respect </a:t>
            </a:r>
            <a:br>
              <a:rPr lang="fr-FR" dirty="0"/>
            </a:br>
            <a:r>
              <a:rPr lang="fr-FR" dirty="0" err="1"/>
              <a:t>other’s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69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7E7F-2C23-80C2-988A-E5436BA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D439-755B-8332-6995-3E471431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5556504" cy="4805082"/>
          </a:xfrm>
        </p:spPr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configurable data at high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change</a:t>
            </a:r>
          </a:p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r>
              <a:rPr lang="fr-FR" dirty="0"/>
              <a:t> code</a:t>
            </a:r>
          </a:p>
          <a:p>
            <a:r>
              <a:rPr lang="fr-FR" dirty="0" err="1"/>
              <a:t>Prevent</a:t>
            </a:r>
            <a:r>
              <a:rPr lang="fr-FR" dirty="0"/>
              <a:t> over-</a:t>
            </a:r>
            <a:r>
              <a:rPr lang="fr-FR" dirty="0" err="1"/>
              <a:t>configurability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dependency</a:t>
            </a:r>
            <a:r>
              <a:rPr lang="fr-FR" dirty="0"/>
              <a:t> injection</a:t>
            </a:r>
          </a:p>
          <a:p>
            <a:pPr lvl="1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1C9E4-13F0-BAAD-A1D7-D53FCFA9CE19}"/>
              </a:ext>
            </a:extLst>
          </p:cNvPr>
          <p:cNvSpPr/>
          <p:nvPr/>
        </p:nvSpPr>
        <p:spPr>
          <a:xfrm>
            <a:off x="6991292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9463D-B897-4F0B-4CAF-87426337C6D0}"/>
              </a:ext>
            </a:extLst>
          </p:cNvPr>
          <p:cNvSpPr/>
          <p:nvPr/>
        </p:nvSpPr>
        <p:spPr>
          <a:xfrm>
            <a:off x="9879198" y="1569577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BC17C4D-10A3-7597-0D32-182BB9F7832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764596" y="1965446"/>
            <a:ext cx="11146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AD33466-9520-4DFE-9925-165BC260E415}"/>
              </a:ext>
            </a:extLst>
          </p:cNvPr>
          <p:cNvSpPr txBox="1"/>
          <p:nvPr/>
        </p:nvSpPr>
        <p:spPr>
          <a:xfrm>
            <a:off x="8965580" y="156957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A8305-D48D-0BAB-D525-87DAAE64A364}"/>
              </a:ext>
            </a:extLst>
          </p:cNvPr>
          <p:cNvSpPr/>
          <p:nvPr/>
        </p:nvSpPr>
        <p:spPr>
          <a:xfrm>
            <a:off x="6991292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762D2-25DC-1F3E-F51B-228BB3E02AB1}"/>
              </a:ext>
            </a:extLst>
          </p:cNvPr>
          <p:cNvSpPr/>
          <p:nvPr/>
        </p:nvSpPr>
        <p:spPr>
          <a:xfrm>
            <a:off x="9879198" y="4466065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Service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EA6B7-6B4B-BCB7-685D-42B7CB943ABF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764596" y="4861934"/>
            <a:ext cx="1114602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16E15D8C-955C-9531-D703-E49BB46F0AE4}"/>
              </a:ext>
            </a:extLst>
          </p:cNvPr>
          <p:cNvSpPr txBox="1"/>
          <p:nvPr/>
        </p:nvSpPr>
        <p:spPr>
          <a:xfrm>
            <a:off x="8420690" y="565367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96078-8062-92C2-4DA5-48F2CE42A7A5}"/>
              </a:ext>
            </a:extLst>
          </p:cNvPr>
          <p:cNvSpPr/>
          <p:nvPr/>
        </p:nvSpPr>
        <p:spPr>
          <a:xfrm>
            <a:off x="9879198" y="565367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IService</a:t>
            </a:r>
            <a:endParaRPr lang="fr-FR" dirty="0"/>
          </a:p>
        </p:txBody>
      </p: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2F2FE5F9-1C32-AA99-4DE5-D2F8155EB996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16200000" flipH="1">
            <a:off x="8482702" y="4653045"/>
            <a:ext cx="791738" cy="20012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2B3B6F2-4B6B-43FE-31E7-73359D2CBF1A}"/>
              </a:ext>
            </a:extLst>
          </p:cNvPr>
          <p:cNvSpPr/>
          <p:nvPr/>
        </p:nvSpPr>
        <p:spPr>
          <a:xfrm>
            <a:off x="8435245" y="3201742"/>
            <a:ext cx="1773304" cy="791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Builder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C393AFF-8018-0999-9512-3966854A9ED5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0765850" y="5257803"/>
            <a:ext cx="0" cy="39586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>
            <a:extLst>
              <a:ext uri="{FF2B5EF4-FFF2-40B4-BE49-F238E27FC236}">
                <a16:creationId xmlns:a16="http://schemas.microsoft.com/office/drawing/2014/main" id="{E5C0AC90-9BA1-CEFA-8EF7-C715BCC61B81}"/>
              </a:ext>
            </a:extLst>
          </p:cNvPr>
          <p:cNvSpPr/>
          <p:nvPr/>
        </p:nvSpPr>
        <p:spPr>
          <a:xfrm rot="10800000">
            <a:off x="10671552" y="5485060"/>
            <a:ext cx="188595" cy="168611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9B24A7EB-296B-C214-0C55-D8CD79FA38C7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rot="10800000" flipV="1">
            <a:off x="7877945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>
            <a:extLst>
              <a:ext uri="{FF2B5EF4-FFF2-40B4-BE49-F238E27FC236}">
                <a16:creationId xmlns:a16="http://schemas.microsoft.com/office/drawing/2014/main" id="{7689C9E7-D0B8-40A4-86C6-344AB6B68687}"/>
              </a:ext>
            </a:extLst>
          </p:cNvPr>
          <p:cNvCxnSpPr>
            <a:cxnSpLocks/>
            <a:stCxn id="16" idx="3"/>
            <a:endCxn id="10" idx="0"/>
          </p:cNvCxnSpPr>
          <p:nvPr/>
        </p:nvCxnSpPr>
        <p:spPr>
          <a:xfrm>
            <a:off x="10208549" y="3597611"/>
            <a:ext cx="557301" cy="86845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7C3D3B8-0AD6-84EF-E378-591191D2EF95}"/>
              </a:ext>
            </a:extLst>
          </p:cNvPr>
          <p:cNvSpPr txBox="1"/>
          <p:nvPr/>
        </p:nvSpPr>
        <p:spPr>
          <a:xfrm>
            <a:off x="6837883" y="3656259"/>
            <a:ext cx="9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creates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14487-77FF-086B-FD87-5A12E7E160A9}"/>
              </a:ext>
            </a:extLst>
          </p:cNvPr>
          <p:cNvSpPr txBox="1"/>
          <p:nvPr/>
        </p:nvSpPr>
        <p:spPr>
          <a:xfrm>
            <a:off x="10827500" y="3683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295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F0A40-B527-C674-74E7-6699D489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polymorphism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6EF53-72DF-5B32-A173-98A9FC2566E8}"/>
              </a:ext>
            </a:extLst>
          </p:cNvPr>
          <p:cNvSpPr txBox="1"/>
          <p:nvPr/>
        </p:nvSpPr>
        <p:spPr>
          <a:xfrm>
            <a:off x="2893220" y="1394995"/>
            <a:ext cx="875928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Polymorphism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dirty="0">
                <a:solidFill>
                  <a:srgbClr val="657B83"/>
                </a:solidFill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dontDo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!=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B589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fr-FR" sz="1600" b="0" dirty="0">
                <a:solidFill>
                  <a:srgbClr val="2AA19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fr-FR" sz="1600" b="0" dirty="0" err="1">
                <a:solidFill>
                  <a:srgbClr val="8599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message){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fr-FR" sz="1600" b="1" dirty="0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1" dirty="0" err="1">
                <a:solidFill>
                  <a:srgbClr val="586E7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message, </a:t>
            </a:r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fr-FR" sz="1600" b="0" dirty="0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doInstead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(message);</a:t>
            </a:r>
          </a:p>
          <a:p>
            <a:r>
              <a:rPr lang="fr-FR" sz="1600" b="0" dirty="0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B4B16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fr-FR" sz="1600" b="0" dirty="0" err="1">
                <a:solidFill>
                  <a:srgbClr val="268BD2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sz="1600" b="0" dirty="0" err="1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details</a:t>
            </a: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657B83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343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6520-90DA-A42B-F105-02D683D8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Law of Demeter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00AA7-5806-9ADE-B400-2623E1BA2FBA}"/>
              </a:ext>
            </a:extLst>
          </p:cNvPr>
          <p:cNvSpPr/>
          <p:nvPr/>
        </p:nvSpPr>
        <p:spPr>
          <a:xfrm>
            <a:off x="539494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have </a:t>
            </a:r>
            <a:r>
              <a:rPr lang="fr-FR" sz="2400" dirty="0" err="1"/>
              <a:t>limited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r>
              <a:rPr lang="fr-FR" sz="2400" dirty="0"/>
              <a:t> about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units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closely</a:t>
            </a:r>
            <a:r>
              <a:rPr lang="fr-FR" sz="2400" dirty="0"/>
              <a:t> </a:t>
            </a:r>
            <a:r>
              <a:rPr lang="fr-FR" sz="2400" dirty="0" err="1"/>
              <a:t>related</a:t>
            </a:r>
            <a:r>
              <a:rPr lang="fr-FR" sz="24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5A49F-90E9-0F62-2D98-B834D6B58214}"/>
              </a:ext>
            </a:extLst>
          </p:cNvPr>
          <p:cNvSpPr/>
          <p:nvPr/>
        </p:nvSpPr>
        <p:spPr>
          <a:xfrm>
            <a:off x="6467707" y="1918008"/>
            <a:ext cx="5184795" cy="2955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Each</a:t>
            </a:r>
            <a:r>
              <a:rPr lang="fr-FR" sz="2400" dirty="0"/>
              <a:t> unit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talk to </a:t>
            </a:r>
            <a:r>
              <a:rPr lang="fr-FR" sz="2400" dirty="0" err="1"/>
              <a:t>its</a:t>
            </a:r>
            <a:r>
              <a:rPr lang="fr-FR" sz="2400" dirty="0"/>
              <a:t> (</a:t>
            </a:r>
            <a:r>
              <a:rPr lang="fr-FR" sz="2400" dirty="0" err="1"/>
              <a:t>immediate</a:t>
            </a:r>
            <a:r>
              <a:rPr lang="fr-FR" sz="2400" dirty="0"/>
              <a:t>) </a:t>
            </a:r>
            <a:r>
              <a:rPr lang="fr-FR" sz="2400" dirty="0" err="1"/>
              <a:t>friends</a:t>
            </a:r>
            <a:endParaRPr lang="fr-FR" sz="2400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don’t</a:t>
            </a:r>
            <a:r>
              <a:rPr lang="fr-FR" sz="2400" dirty="0"/>
              <a:t> talk to </a:t>
            </a:r>
            <a:r>
              <a:rPr lang="fr-FR" sz="2400" dirty="0" err="1"/>
              <a:t>strangers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994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0E0D-D856-8D48-6E82-9A90DE1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Understandability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F8D4-0CC0-7A98-C1FF-36AA0BB4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 consistent</a:t>
            </a:r>
          </a:p>
          <a:p>
            <a:pPr lvl="1"/>
            <a:r>
              <a:rPr lang="fr-FR" dirty="0" err="1"/>
              <a:t>Whatever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, stick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  <a:p>
            <a:r>
              <a:rPr lang="fr-FR" dirty="0" err="1"/>
              <a:t>Encapsulate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conditions</a:t>
            </a:r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value </a:t>
            </a:r>
            <a:r>
              <a:rPr lang="fr-FR" dirty="0" err="1"/>
              <a:t>objects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to primitive type e.g. </a:t>
            </a:r>
            <a:r>
              <a:rPr lang="fr-FR" dirty="0" err="1"/>
              <a:t>name</a:t>
            </a:r>
            <a:r>
              <a:rPr lang="fr-FR" dirty="0"/>
              <a:t>, date, etc.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06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1C6-4232-E071-EFD2-451715E7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Flatsharing</a:t>
            </a:r>
            <a:endParaRPr lang="fr-FR" dirty="0"/>
          </a:p>
        </p:txBody>
      </p:sp>
      <p:pic>
        <p:nvPicPr>
          <p:cNvPr id="1026" name="Picture 2" descr="audio mixer set">
            <a:extLst>
              <a:ext uri="{FF2B5EF4-FFF2-40B4-BE49-F238E27FC236}">
                <a16:creationId xmlns:a16="http://schemas.microsoft.com/office/drawing/2014/main" id="{7D73A698-5F8F-4573-7173-953B78900D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2999"/>
          <a:stretch/>
        </p:blipFill>
        <p:spPr bwMode="auto">
          <a:xfrm>
            <a:off x="539495" y="1371600"/>
            <a:ext cx="11113007" cy="50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B658-5DB6-9413-1CE0-3509C4E1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Names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9F87-D1B8-67C9-217C-CA1020C5B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descriptive and </a:t>
            </a:r>
            <a:r>
              <a:rPr lang="fr-FR" dirty="0" err="1"/>
              <a:t>unambiguous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distinction</a:t>
            </a:r>
          </a:p>
          <a:p>
            <a:r>
              <a:rPr lang="fr-FR" dirty="0"/>
              <a:t>Use </a:t>
            </a:r>
            <a:r>
              <a:rPr lang="fr-FR" dirty="0" err="1"/>
              <a:t>pronounceable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searchable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/>
              <a:t>Replace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constants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encodings</a:t>
            </a:r>
            <a:endParaRPr lang="fr-FR" dirty="0"/>
          </a:p>
          <a:p>
            <a:pPr lvl="1"/>
            <a:r>
              <a:rPr lang="fr-FR" dirty="0"/>
              <a:t>Don’t append </a:t>
            </a:r>
            <a:r>
              <a:rPr lang="fr-FR" dirty="0" err="1"/>
              <a:t>prefixes</a:t>
            </a:r>
            <a:r>
              <a:rPr lang="fr-FR" dirty="0"/>
              <a:t> or type information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34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A168-A636-CBFE-3A65-2640B26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BF21-3FDD-AF24-FDC6-12B1B00F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pPr lvl="1"/>
            <a:r>
              <a:rPr lang="fr-FR" dirty="0"/>
              <a:t>And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r>
              <a:rPr lang="fr-FR" dirty="0"/>
              <a:t>Use descriptive </a:t>
            </a:r>
            <a:r>
              <a:rPr lang="fr-FR" dirty="0" err="1"/>
              <a:t>names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arguments</a:t>
            </a:r>
          </a:p>
          <a:p>
            <a:pPr lvl="1"/>
            <a:r>
              <a:rPr lang="fr-FR" dirty="0"/>
              <a:t>≤ 3 arguments</a:t>
            </a:r>
          </a:p>
          <a:p>
            <a:r>
              <a:rPr lang="fr-FR" dirty="0"/>
              <a:t>Have no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fr-FR" dirty="0"/>
          </a:p>
          <a:p>
            <a:r>
              <a:rPr lang="fr-FR" dirty="0"/>
              <a:t>Don’t use flag arguments</a:t>
            </a:r>
          </a:p>
          <a:p>
            <a:pPr lvl="1"/>
            <a:r>
              <a:rPr lang="fr-FR" dirty="0"/>
              <a:t>Split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90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2688-B943-FB6A-29AB-DE45A26E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rules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06F2-2BB8-6AF0-9954-2EF7F9BC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Always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Not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redundant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i++; // </a:t>
            </a:r>
            <a:r>
              <a:rPr lang="fr-FR" dirty="0" err="1"/>
              <a:t>increment</a:t>
            </a:r>
            <a:r>
              <a:rPr lang="fr-FR" dirty="0"/>
              <a:t> i 😫</a:t>
            </a:r>
          </a:p>
          <a:p>
            <a:r>
              <a:rPr lang="fr-FR" dirty="0"/>
              <a:t>Don’t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noise</a:t>
            </a:r>
          </a:p>
          <a:p>
            <a:r>
              <a:rPr lang="fr-FR" dirty="0"/>
              <a:t>Don’t use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brace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E.g. // end of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/>
              <a:t>Don’t comment out code</a:t>
            </a:r>
          </a:p>
          <a:p>
            <a:pPr lvl="1"/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7A9B99-F842-6172-46CB-63367A0894D4}"/>
              </a:ext>
            </a:extLst>
          </p:cNvPr>
          <p:cNvSpPr txBox="1">
            <a:spLocks/>
          </p:cNvSpPr>
          <p:nvPr/>
        </p:nvSpPr>
        <p:spPr>
          <a:xfrm>
            <a:off x="6275294" y="1595718"/>
            <a:ext cx="5377208" cy="480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 as </a:t>
            </a:r>
            <a:r>
              <a:rPr lang="fr-FR" dirty="0" err="1"/>
              <a:t>explanation</a:t>
            </a:r>
            <a:r>
              <a:rPr lang="fr-FR" dirty="0"/>
              <a:t> of </a:t>
            </a:r>
            <a:r>
              <a:rPr lang="fr-FR" dirty="0" err="1"/>
              <a:t>intent</a:t>
            </a:r>
            <a:endParaRPr lang="fr-FR" dirty="0"/>
          </a:p>
          <a:p>
            <a:r>
              <a:rPr lang="fr-FR" dirty="0"/>
              <a:t>Use as clarification of code</a:t>
            </a:r>
          </a:p>
          <a:p>
            <a:r>
              <a:rPr lang="fr-FR" dirty="0"/>
              <a:t>Use as warning of </a:t>
            </a:r>
            <a:r>
              <a:rPr lang="fr-FR" dirty="0" err="1"/>
              <a:t>consequence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712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287D-DBAC-10C0-A2AC-1F31C854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code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AA79-E5A9-ACD5-1C6A-F6178037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concepts </a:t>
            </a:r>
            <a:r>
              <a:rPr lang="fr-FR" dirty="0" err="1"/>
              <a:t>vertically</a:t>
            </a:r>
            <a:endParaRPr lang="fr-FR" dirty="0"/>
          </a:p>
          <a:p>
            <a:r>
              <a:rPr lang="fr-FR" dirty="0" err="1"/>
              <a:t>Related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</a:t>
            </a:r>
            <a:r>
              <a:rPr lang="fr-FR" dirty="0" err="1"/>
              <a:t>vertically</a:t>
            </a:r>
            <a:r>
              <a:rPr lang="fr-FR" dirty="0"/>
              <a:t> dense</a:t>
            </a:r>
          </a:p>
          <a:p>
            <a:r>
              <a:rPr lang="fr-FR" dirty="0" err="1"/>
              <a:t>Declare</a:t>
            </a:r>
            <a:r>
              <a:rPr lang="fr-FR" dirty="0"/>
              <a:t> variables close to </a:t>
            </a:r>
            <a:r>
              <a:rPr lang="fr-FR" dirty="0" err="1"/>
              <a:t>their</a:t>
            </a:r>
            <a:r>
              <a:rPr lang="fr-FR" dirty="0"/>
              <a:t> usage</a:t>
            </a:r>
          </a:p>
          <a:p>
            <a:r>
              <a:rPr lang="fr-FR" dirty="0" err="1"/>
              <a:t>Dependent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close</a:t>
            </a:r>
          </a:p>
          <a:p>
            <a:r>
              <a:rPr lang="fr-FR" dirty="0"/>
              <a:t>Place </a:t>
            </a:r>
            <a:r>
              <a:rPr lang="fr-FR" dirty="0" err="1"/>
              <a:t>functions</a:t>
            </a:r>
            <a:r>
              <a:rPr lang="fr-FR" dirty="0"/>
              <a:t> in the </a:t>
            </a:r>
            <a:r>
              <a:rPr lang="fr-FR" dirty="0" err="1"/>
              <a:t>downward</a:t>
            </a:r>
            <a:r>
              <a:rPr lang="fr-FR" dirty="0"/>
              <a:t> direction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short</a:t>
            </a:r>
          </a:p>
          <a:p>
            <a:r>
              <a:rPr lang="fr-FR" dirty="0"/>
              <a:t>Don’t </a:t>
            </a:r>
            <a:r>
              <a:rPr lang="fr-FR" dirty="0" err="1"/>
              <a:t>huse</a:t>
            </a:r>
            <a:r>
              <a:rPr lang="fr-FR" dirty="0"/>
              <a:t> horizontal </a:t>
            </a:r>
            <a:r>
              <a:rPr lang="fr-FR" dirty="0" err="1"/>
              <a:t>alignment</a:t>
            </a:r>
            <a:endParaRPr lang="fr-FR" dirty="0"/>
          </a:p>
          <a:p>
            <a:r>
              <a:rPr lang="fr-FR" dirty="0"/>
              <a:t>Use white </a:t>
            </a:r>
            <a:r>
              <a:rPr lang="fr-FR" dirty="0" err="1"/>
              <a:t>space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</a:t>
            </a:r>
            <a:r>
              <a:rPr lang="fr-FR" dirty="0" err="1"/>
              <a:t>disassociate</a:t>
            </a:r>
            <a:r>
              <a:rPr lang="fr-FR" dirty="0"/>
              <a:t> </a:t>
            </a:r>
            <a:r>
              <a:rPr lang="fr-FR" dirty="0" err="1"/>
              <a:t>weakly</a:t>
            </a:r>
            <a:r>
              <a:rPr lang="fr-FR" dirty="0"/>
              <a:t> </a:t>
            </a:r>
            <a:r>
              <a:rPr lang="fr-FR" dirty="0" err="1"/>
              <a:t>related</a:t>
            </a:r>
            <a:endParaRPr lang="fr-FR" dirty="0"/>
          </a:p>
          <a:p>
            <a:r>
              <a:rPr lang="fr-FR" dirty="0"/>
              <a:t>Don’t break indentation</a:t>
            </a:r>
          </a:p>
        </p:txBody>
      </p:sp>
    </p:spTree>
    <p:extLst>
      <p:ext uri="{BB962C8B-B14F-4D97-AF65-F5344CB8AC3E}">
        <p14:creationId xmlns:p14="http://schemas.microsoft.com/office/powerpoint/2010/main" val="2754833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6050-5086-C329-C4EA-3702AE0C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B829-BB79-1F90-4942-40AE2751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Hide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structure</a:t>
            </a:r>
          </a:p>
          <a:p>
            <a:r>
              <a:rPr lang="fr-FR" dirty="0" err="1"/>
              <a:t>Prefer</a:t>
            </a:r>
            <a:r>
              <a:rPr lang="fr-FR" dirty="0"/>
              <a:t> data structure</a:t>
            </a:r>
          </a:p>
          <a:p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hybrids</a:t>
            </a:r>
            <a:r>
              <a:rPr lang="fr-FR" dirty="0"/>
              <a:t> structures</a:t>
            </a:r>
          </a:p>
          <a:p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  <a:p>
            <a:r>
              <a:rPr lang="fr-FR" dirty="0"/>
              <a:t>Do one </a:t>
            </a:r>
            <a:r>
              <a:rPr lang="fr-FR" dirty="0" err="1"/>
              <a:t>thing</a:t>
            </a:r>
            <a:endParaRPr lang="fr-FR" dirty="0"/>
          </a:p>
          <a:p>
            <a:r>
              <a:rPr lang="fr-FR" dirty="0"/>
              <a:t>Small </a:t>
            </a:r>
            <a:r>
              <a:rPr lang="fr-FR" dirty="0" err="1"/>
              <a:t>number</a:t>
            </a:r>
            <a:r>
              <a:rPr lang="fr-FR" dirty="0"/>
              <a:t> of instance variables</a:t>
            </a:r>
          </a:p>
          <a:p>
            <a:r>
              <a:rPr lang="fr-FR" dirty="0"/>
              <a:t>Base class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nothing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derivatives</a:t>
            </a:r>
            <a:endParaRPr lang="fr-FR" dirty="0"/>
          </a:p>
          <a:p>
            <a:r>
              <a:rPr lang="fr-FR" dirty="0" err="1"/>
              <a:t>Better</a:t>
            </a:r>
            <a:r>
              <a:rPr lang="fr-FR" dirty="0"/>
              <a:t> to have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to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code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select a </a:t>
            </a:r>
            <a:r>
              <a:rPr lang="fr-FR" dirty="0" err="1"/>
              <a:t>behavior</a:t>
            </a:r>
            <a:endParaRPr lang="fr-FR" dirty="0"/>
          </a:p>
          <a:p>
            <a:r>
              <a:rPr lang="fr-FR" dirty="0" err="1"/>
              <a:t>Prefer</a:t>
            </a:r>
            <a:r>
              <a:rPr lang="fr-FR" dirty="0"/>
              <a:t> non-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static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206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462-16DB-3C77-B6BB-B11DC64E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28FD9-50B1-4B58-916B-2EA2929A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One </a:t>
            </a:r>
            <a:r>
              <a:rPr lang="fr-FR" dirty="0" err="1"/>
              <a:t>assert</a:t>
            </a:r>
            <a:r>
              <a:rPr lang="fr-FR" dirty="0"/>
              <a:t> per test</a:t>
            </a:r>
          </a:p>
          <a:p>
            <a:r>
              <a:rPr lang="fr-FR" dirty="0"/>
              <a:t>Fast</a:t>
            </a:r>
          </a:p>
          <a:p>
            <a:r>
              <a:rPr lang="fr-FR" dirty="0"/>
              <a:t>Independent</a:t>
            </a:r>
          </a:p>
          <a:p>
            <a:r>
              <a:rPr lang="fr-FR" dirty="0" err="1"/>
              <a:t>Repeatable</a:t>
            </a:r>
            <a:endParaRPr lang="fr-FR" dirty="0"/>
          </a:p>
          <a:p>
            <a:r>
              <a:rPr lang="fr-FR" dirty="0"/>
              <a:t>self-</a:t>
            </a:r>
            <a:r>
              <a:rPr lang="fr-FR" dirty="0" err="1"/>
              <a:t>validating</a:t>
            </a:r>
            <a:endParaRPr lang="fr-FR" dirty="0"/>
          </a:p>
          <a:p>
            <a:r>
              <a:rPr lang="fr-FR" dirty="0" err="1"/>
              <a:t>Timely</a:t>
            </a:r>
            <a:endParaRPr lang="fr-FR" dirty="0"/>
          </a:p>
          <a:p>
            <a:r>
              <a:rPr lang="fr-FR" dirty="0" err="1"/>
              <a:t>Readable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to run</a:t>
            </a:r>
          </a:p>
          <a:p>
            <a:r>
              <a:rPr lang="fr-FR" dirty="0"/>
              <a:t>Use a </a:t>
            </a:r>
            <a:r>
              <a:rPr lang="fr-FR" dirty="0" err="1"/>
              <a:t>coverage</a:t>
            </a:r>
            <a:r>
              <a:rPr lang="fr-FR" dirty="0"/>
              <a:t> </a:t>
            </a:r>
            <a:r>
              <a:rPr lang="fr-FR" dirty="0" err="1"/>
              <a:t>tool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638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558-5A43-C232-A93A-7BEA07D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smells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9D29-8A01-00D3-8060-423623BA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Rigidity</a:t>
            </a:r>
            <a:endParaRPr lang="fr-FR" dirty="0"/>
          </a:p>
          <a:p>
            <a:pPr lvl="1"/>
            <a:r>
              <a:rPr lang="fr-FR" dirty="0"/>
              <a:t>Software </a:t>
            </a:r>
            <a:r>
              <a:rPr lang="fr-FR" dirty="0" err="1"/>
              <a:t>difficult</a:t>
            </a:r>
            <a:r>
              <a:rPr lang="fr-FR" dirty="0"/>
              <a:t> to change; a </a:t>
            </a:r>
            <a:r>
              <a:rPr lang="fr-FR" dirty="0" err="1"/>
              <a:t>small</a:t>
            </a:r>
            <a:r>
              <a:rPr lang="fr-FR" dirty="0"/>
              <a:t> change causes a cascade of </a:t>
            </a:r>
            <a:r>
              <a:rPr lang="fr-FR" dirty="0" err="1"/>
              <a:t>subsequent</a:t>
            </a:r>
            <a:r>
              <a:rPr lang="fr-FR" dirty="0"/>
              <a:t> changes</a:t>
            </a:r>
          </a:p>
          <a:p>
            <a:r>
              <a:rPr lang="fr-FR" dirty="0" err="1"/>
              <a:t>Fragility</a:t>
            </a:r>
            <a:endParaRPr lang="fr-FR" dirty="0"/>
          </a:p>
          <a:p>
            <a:pPr lvl="1"/>
            <a:r>
              <a:rPr lang="fr-FR" dirty="0"/>
              <a:t>The software breaks in </a:t>
            </a:r>
            <a:r>
              <a:rPr lang="fr-FR" dirty="0" err="1"/>
              <a:t>many</a:t>
            </a:r>
            <a:r>
              <a:rPr lang="fr-FR" dirty="0"/>
              <a:t> places due to a single change</a:t>
            </a:r>
          </a:p>
          <a:p>
            <a:r>
              <a:rPr lang="fr-FR" dirty="0" err="1"/>
              <a:t>Immobility</a:t>
            </a:r>
            <a:endParaRPr lang="fr-FR" dirty="0"/>
          </a:p>
          <a:p>
            <a:pPr lvl="1"/>
            <a:r>
              <a:rPr lang="fr-FR" dirty="0"/>
              <a:t>You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reuse</a:t>
            </a:r>
            <a:r>
              <a:rPr lang="fr-FR" dirty="0"/>
              <a:t> part of the code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becose</a:t>
            </a:r>
            <a:r>
              <a:rPr lang="fr-FR" dirty="0"/>
              <a:t> of </a:t>
            </a:r>
            <a:r>
              <a:rPr lang="fr-FR" dirty="0" err="1"/>
              <a:t>involved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and high effort</a:t>
            </a:r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complexity</a:t>
            </a:r>
            <a:endParaRPr lang="fr-FR" dirty="0"/>
          </a:p>
          <a:p>
            <a:r>
              <a:rPr lang="fr-FR" dirty="0" err="1"/>
              <a:t>Needless</a:t>
            </a:r>
            <a:r>
              <a:rPr lang="fr-FR" dirty="0"/>
              <a:t> </a:t>
            </a:r>
            <a:r>
              <a:rPr lang="fr-FR" dirty="0" err="1"/>
              <a:t>repetition</a:t>
            </a:r>
            <a:endParaRPr lang="fr-FR" dirty="0"/>
          </a:p>
          <a:p>
            <a:r>
              <a:rPr lang="fr-FR" dirty="0" err="1"/>
              <a:t>Opacity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The code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understand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27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53AF-B782-6AC6-C10D-6EF7A398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Error</a:t>
            </a:r>
            <a:r>
              <a:rPr lang="fr-FR" dirty="0"/>
              <a:t>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CB4-E30D-584D-EE9B-7B92928B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Don’t mix </a:t>
            </a:r>
            <a:r>
              <a:rPr lang="fr-FR" dirty="0" err="1"/>
              <a:t>error</a:t>
            </a:r>
            <a:r>
              <a:rPr lang="fr-FR" dirty="0"/>
              <a:t> handling and code</a:t>
            </a:r>
          </a:p>
          <a:p>
            <a:r>
              <a:rPr lang="fr-FR" dirty="0"/>
              <a:t>Use exceptions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returning</a:t>
            </a:r>
            <a:r>
              <a:rPr lang="fr-FR" dirty="0"/>
              <a:t> </a:t>
            </a:r>
            <a:r>
              <a:rPr lang="fr-FR" dirty="0" err="1"/>
              <a:t>error</a:t>
            </a:r>
            <a:r>
              <a:rPr lang="fr-FR" dirty="0"/>
              <a:t> codes</a:t>
            </a:r>
          </a:p>
          <a:p>
            <a:r>
              <a:rPr lang="fr-FR" dirty="0"/>
              <a:t>Don’t return </a:t>
            </a:r>
            <a:r>
              <a:rPr lang="fr-FR" dirty="0" err="1"/>
              <a:t>null</a:t>
            </a:r>
            <a:endParaRPr lang="fr-FR" dirty="0"/>
          </a:p>
          <a:p>
            <a:pPr lvl="1"/>
            <a:r>
              <a:rPr lang="fr-FR" dirty="0"/>
              <a:t>Don’t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either</a:t>
            </a:r>
            <a:endParaRPr lang="fr-FR" dirty="0"/>
          </a:p>
          <a:p>
            <a:r>
              <a:rPr lang="fr-FR" dirty="0" err="1"/>
              <a:t>Throw</a:t>
            </a:r>
            <a:r>
              <a:rPr lang="fr-FR" dirty="0"/>
              <a:t> exceptions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69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CFFE-471B-DC73-740D-B2FF3CC4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A472-9276-5C1A-2B28-27F3C73D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595718"/>
            <a:ext cx="4708779" cy="4805082"/>
          </a:xfrm>
        </p:spPr>
        <p:txBody>
          <a:bodyPr/>
          <a:lstStyle/>
          <a:p>
            <a:r>
              <a:rPr lang="en-US" dirty="0"/>
              <a:t>Everything that breaks your productivity</a:t>
            </a:r>
          </a:p>
          <a:p>
            <a:r>
              <a:rPr lang="en-US" dirty="0"/>
              <a:t>wrong technical designs, little tests,  code readability, bugs, crappy doc, process mess, fuzzy requirements, high lead time, …</a:t>
            </a:r>
          </a:p>
          <a:p>
            <a:endParaRPr lang="fr-FR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27AB55D-D364-0423-BCD9-89DBC46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952647"/>
            <a:ext cx="5089523" cy="3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2D1602-94BA-7F4A-341D-14715563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69" y="243962"/>
            <a:ext cx="4180834" cy="44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1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FD3A60-BA69-0ABD-F208-AB5B72E7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2050" name="Picture 2" descr="three men sitting on chair beside tables">
            <a:extLst>
              <a:ext uri="{FF2B5EF4-FFF2-40B4-BE49-F238E27FC236}">
                <a16:creationId xmlns:a16="http://schemas.microsoft.com/office/drawing/2014/main" id="{185F5684-8EF2-EC4E-5BDF-6509B26AA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3" b="28451"/>
          <a:stretch/>
        </p:blipFill>
        <p:spPr bwMode="auto">
          <a:xfrm>
            <a:off x="234176" y="2520175"/>
            <a:ext cx="11697629" cy="39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0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1E9879-845C-867A-748E-400D479B0491}"/>
              </a:ext>
            </a:extLst>
          </p:cNvPr>
          <p:cNvSpPr/>
          <p:nvPr/>
        </p:nvSpPr>
        <p:spPr>
          <a:xfrm>
            <a:off x="7301638" y="40879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Learning</a:t>
            </a:r>
          </a:p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53FD5-8769-ADF2-262E-4A32C6AC1331}"/>
              </a:ext>
            </a:extLst>
          </p:cNvPr>
          <p:cNvSpPr/>
          <p:nvPr/>
        </p:nvSpPr>
        <p:spPr>
          <a:xfrm>
            <a:off x="4870463" y="1596005"/>
            <a:ext cx="2096316" cy="456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Design Patterns</a:t>
            </a:r>
          </a:p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8E40-F6E9-8A78-61BA-3DEE1BD0BECC}"/>
              </a:ext>
            </a:extLst>
          </p:cNvPr>
          <p:cNvSpPr/>
          <p:nvPr/>
        </p:nvSpPr>
        <p:spPr>
          <a:xfrm>
            <a:off x="539495" y="4087906"/>
            <a:ext cx="3992149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/>
              <a:t>Testing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127E99-6D4F-E41E-5303-F9A03AC293E8}"/>
              </a:ext>
            </a:extLst>
          </p:cNvPr>
          <p:cNvSpPr/>
          <p:nvPr/>
        </p:nvSpPr>
        <p:spPr>
          <a:xfrm>
            <a:off x="539495" y="1650931"/>
            <a:ext cx="401554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Clean code</a:t>
            </a:r>
          </a:p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84FA3A-70F2-EAB8-621C-F4F246F101F9}"/>
              </a:ext>
            </a:extLst>
          </p:cNvPr>
          <p:cNvSpPr/>
          <p:nvPr/>
        </p:nvSpPr>
        <p:spPr>
          <a:xfrm>
            <a:off x="7301639" y="1596005"/>
            <a:ext cx="4348615" cy="2070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Collaboration</a:t>
            </a:r>
          </a:p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CDCA-B614-67BD-8B08-E1DBB18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Craftsmanship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r>
              <a:rPr lang="fr-FR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B13D2B-4AF3-6E4F-18F0-F42C231C5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1636" y="3236705"/>
            <a:ext cx="1080000" cy="10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EEECC0-9E9F-8BFB-2A37-857F3420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267" y="4316705"/>
            <a:ext cx="1080000" cy="10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BEE1CD-B0AB-3D31-B14E-C7F504ED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482" y="1798849"/>
            <a:ext cx="1080000" cy="10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7E7FF57-9990-1487-2685-CA5D7107F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3133" y="4316705"/>
            <a:ext cx="1080000" cy="10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1620A6-6EA3-A7E9-4C7B-6D6320B1E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1818" y="18305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8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8230E-55C3-05EE-1965-700CF687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endParaRPr lang="fr-FR" dirty="0"/>
          </a:p>
        </p:txBody>
      </p:sp>
      <p:pic>
        <p:nvPicPr>
          <p:cNvPr id="5" name="Espace réservé du contenu 4" descr="Personne avec une idée avec un remplissage uni">
            <a:extLst>
              <a:ext uri="{FF2B5EF4-FFF2-40B4-BE49-F238E27FC236}">
                <a16:creationId xmlns:a16="http://schemas.microsoft.com/office/drawing/2014/main" id="{DCD28D4F-822D-CE66-7438-2030F91C7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6455" y="1970215"/>
            <a:ext cx="1787912" cy="1787912"/>
          </a:xfrm>
        </p:spPr>
      </p:pic>
      <p:pic>
        <p:nvPicPr>
          <p:cNvPr id="7" name="Graphique 6" descr="Bulle de discussion avec un remplissage uni">
            <a:extLst>
              <a:ext uri="{FF2B5EF4-FFF2-40B4-BE49-F238E27FC236}">
                <a16:creationId xmlns:a16="http://schemas.microsoft.com/office/drawing/2014/main" id="{893D8D87-0D0B-FDB6-3E1E-97AFD21E7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449" y="2159918"/>
            <a:ext cx="1029090" cy="1029090"/>
          </a:xfrm>
          <a:prstGeom prst="rect">
            <a:avLst/>
          </a:prstGeom>
        </p:spPr>
      </p:pic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B6DB85C3-6C8D-CEAA-C035-6CD3080BA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176" y="2843727"/>
            <a:ext cx="914400" cy="914400"/>
          </a:xfrm>
          <a:prstGeom prst="rect">
            <a:avLst/>
          </a:prstGeom>
        </p:spPr>
      </p:pic>
      <p:pic>
        <p:nvPicPr>
          <p:cNvPr id="10" name="Graphique 9" descr="Ordinateur portable avec un remplissage uni">
            <a:extLst>
              <a:ext uri="{FF2B5EF4-FFF2-40B4-BE49-F238E27FC236}">
                <a16:creationId xmlns:a16="http://schemas.microsoft.com/office/drawing/2014/main" id="{1D170FE5-FBCB-D062-B829-0792EA896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9410" y="3737683"/>
            <a:ext cx="751931" cy="751931"/>
          </a:xfrm>
          <a:prstGeom prst="rect">
            <a:avLst/>
          </a:prstGeom>
        </p:spPr>
      </p:pic>
      <p:pic>
        <p:nvPicPr>
          <p:cNvPr id="12" name="Graphique 11" descr="Bulle de pensée avec un remplissage uni">
            <a:extLst>
              <a:ext uri="{FF2B5EF4-FFF2-40B4-BE49-F238E27FC236}">
                <a16:creationId xmlns:a16="http://schemas.microsoft.com/office/drawing/2014/main" id="{DE4E63F6-0A0C-ED87-9959-C499A819B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60703" y="2274608"/>
            <a:ext cx="914400" cy="914400"/>
          </a:xfrm>
          <a:prstGeom prst="rect">
            <a:avLst/>
          </a:prstGeom>
        </p:spPr>
      </p:pic>
      <p:pic>
        <p:nvPicPr>
          <p:cNvPr id="13" name="Graphique 12" descr="Utilisateur avec un remplissage uni">
            <a:extLst>
              <a:ext uri="{FF2B5EF4-FFF2-40B4-BE49-F238E27FC236}">
                <a16:creationId xmlns:a16="http://schemas.microsoft.com/office/drawing/2014/main" id="{809985FD-19FC-65F9-901B-AA8B9CA8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7630" y="2823283"/>
            <a:ext cx="914400" cy="914400"/>
          </a:xfrm>
          <a:prstGeom prst="rect">
            <a:avLst/>
          </a:prstGeom>
        </p:spPr>
      </p:pic>
      <p:pic>
        <p:nvPicPr>
          <p:cNvPr id="14" name="Graphique 13" descr="Ordinateur portable avec un remplissage uni">
            <a:extLst>
              <a:ext uri="{FF2B5EF4-FFF2-40B4-BE49-F238E27FC236}">
                <a16:creationId xmlns:a16="http://schemas.microsoft.com/office/drawing/2014/main" id="{2395E9C6-EF35-597A-3A9B-B97DD0FF8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864" y="3717239"/>
            <a:ext cx="751931" cy="751931"/>
          </a:xfrm>
          <a:prstGeom prst="rect">
            <a:avLst/>
          </a:prstGeom>
        </p:spPr>
      </p:pic>
      <p:pic>
        <p:nvPicPr>
          <p:cNvPr id="16" name="Graphique 15" descr="Bulle de discussion avec un remplissage uni">
            <a:extLst>
              <a:ext uri="{FF2B5EF4-FFF2-40B4-BE49-F238E27FC236}">
                <a16:creationId xmlns:a16="http://schemas.microsoft.com/office/drawing/2014/main" id="{A206228C-24F6-969B-E591-879318E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8902" y="2085579"/>
            <a:ext cx="1103429" cy="1103429"/>
          </a:xfrm>
          <a:prstGeom prst="rect">
            <a:avLst/>
          </a:prstGeom>
        </p:spPr>
      </p:pic>
      <p:pic>
        <p:nvPicPr>
          <p:cNvPr id="17" name="Graphique 16" descr="Utilisateur avec un remplissage uni">
            <a:extLst>
              <a:ext uri="{FF2B5EF4-FFF2-40B4-BE49-F238E27FC236}">
                <a16:creationId xmlns:a16="http://schemas.microsoft.com/office/drawing/2014/main" id="{73DC64FA-1876-5A29-B9B4-9CEA4888D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235" y="2823283"/>
            <a:ext cx="914400" cy="914400"/>
          </a:xfrm>
          <a:prstGeom prst="rect">
            <a:avLst/>
          </a:prstGeom>
        </p:spPr>
      </p:pic>
      <p:pic>
        <p:nvPicPr>
          <p:cNvPr id="18" name="Graphique 17" descr="Ordinateur portable avec un remplissage uni">
            <a:extLst>
              <a:ext uri="{FF2B5EF4-FFF2-40B4-BE49-F238E27FC236}">
                <a16:creationId xmlns:a16="http://schemas.microsoft.com/office/drawing/2014/main" id="{86F2E5E4-FBBE-98BE-5C0A-37C39E08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8318" y="3717239"/>
            <a:ext cx="751931" cy="751931"/>
          </a:xfrm>
          <a:prstGeom prst="rect">
            <a:avLst/>
          </a:prstGeom>
        </p:spPr>
      </p:pic>
      <p:pic>
        <p:nvPicPr>
          <p:cNvPr id="19" name="Graphique 18" descr="Ordinateur portable avec un remplissage uni">
            <a:extLst>
              <a:ext uri="{FF2B5EF4-FFF2-40B4-BE49-F238E27FC236}">
                <a16:creationId xmlns:a16="http://schemas.microsoft.com/office/drawing/2014/main" id="{07B353CA-2EAE-F961-73AC-F84A8FD68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6537" y="3737683"/>
            <a:ext cx="751931" cy="7519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DE2088-82D8-5E6A-1943-801239F2F6F7}"/>
              </a:ext>
            </a:extLst>
          </p:cNvPr>
          <p:cNvSpPr/>
          <p:nvPr/>
        </p:nvSpPr>
        <p:spPr>
          <a:xfrm>
            <a:off x="4828479" y="2413998"/>
            <a:ext cx="646770" cy="409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4845353-F928-B8A2-4DED-CFD1E90DE2F3}"/>
              </a:ext>
            </a:extLst>
          </p:cNvPr>
          <p:cNvSpPr txBox="1"/>
          <p:nvPr/>
        </p:nvSpPr>
        <p:spPr>
          <a:xfrm>
            <a:off x="2751173" y="24579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4E97A2-7EE8-581A-1409-BD36EA988E60}"/>
              </a:ext>
            </a:extLst>
          </p:cNvPr>
          <p:cNvSpPr txBox="1"/>
          <p:nvPr/>
        </p:nvSpPr>
        <p:spPr>
          <a:xfrm>
            <a:off x="5009837" y="2394021"/>
            <a:ext cx="46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C518F8C0-D45E-1A01-C662-56AC4E44E22E}"/>
              </a:ext>
            </a:extLst>
          </p:cNvPr>
          <p:cNvSpPr/>
          <p:nvPr/>
        </p:nvSpPr>
        <p:spPr>
          <a:xfrm>
            <a:off x="1502087" y="5038289"/>
            <a:ext cx="8332904" cy="6133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960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EB37-BEC1-C10F-E57E-357C233C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Prerequesites</a:t>
            </a:r>
            <a:endParaRPr lang="fr-FR" dirty="0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EA948058-493C-3292-762D-FFC0913F6E3E}"/>
              </a:ext>
            </a:extLst>
          </p:cNvPr>
          <p:cNvSpPr/>
          <p:nvPr/>
        </p:nvSpPr>
        <p:spPr>
          <a:xfrm>
            <a:off x="992093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When</a:t>
            </a:r>
            <a:r>
              <a:rPr lang="fr-FR" dirty="0"/>
              <a:t> to </a:t>
            </a:r>
            <a:r>
              <a:rPr lang="fr-FR" dirty="0" err="1"/>
              <a:t>refactoring</a:t>
            </a:r>
            <a:r>
              <a:rPr lang="fr-FR" dirty="0"/>
              <a:t> ?</a:t>
            </a:r>
          </a:p>
          <a:p>
            <a:pPr algn="ctr"/>
            <a:r>
              <a:rPr lang="fr-FR" dirty="0"/>
              <a:t>(SOLID, KISS, Demeter, etc.)</a:t>
            </a:r>
          </a:p>
        </p:txBody>
      </p:sp>
      <p:sp>
        <p:nvSpPr>
          <p:cNvPr id="5" name="Carré corné 4">
            <a:extLst>
              <a:ext uri="{FF2B5EF4-FFF2-40B4-BE49-F238E27FC236}">
                <a16:creationId xmlns:a16="http://schemas.microsoft.com/office/drawing/2014/main" id="{C8AF082E-5EC0-82B2-4281-58997F5734A7}"/>
              </a:ext>
            </a:extLst>
          </p:cNvPr>
          <p:cNvSpPr/>
          <p:nvPr/>
        </p:nvSpPr>
        <p:spPr>
          <a:xfrm>
            <a:off x="469473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Know </a:t>
            </a:r>
            <a:r>
              <a:rPr lang="fr-FR" dirty="0" err="1"/>
              <a:t>refactoring</a:t>
            </a:r>
            <a:r>
              <a:rPr lang="fr-FR" dirty="0"/>
              <a:t> patterns</a:t>
            </a:r>
          </a:p>
        </p:txBody>
      </p:sp>
      <p:sp>
        <p:nvSpPr>
          <p:cNvPr id="6" name="Carré corné 5">
            <a:extLst>
              <a:ext uri="{FF2B5EF4-FFF2-40B4-BE49-F238E27FC236}">
                <a16:creationId xmlns:a16="http://schemas.microsoft.com/office/drawing/2014/main" id="{9A0F1AC2-A58A-EA75-D1C7-878324D9F653}"/>
              </a:ext>
            </a:extLst>
          </p:cNvPr>
          <p:cNvSpPr/>
          <p:nvPr/>
        </p:nvSpPr>
        <p:spPr>
          <a:xfrm>
            <a:off x="8397388" y="2419152"/>
            <a:ext cx="2802519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hold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IDE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nobrainer</a:t>
            </a:r>
            <a:endParaRPr lang="fr-FR" dirty="0"/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27439AEB-ACC0-AD11-DE29-109F074C2D11}"/>
              </a:ext>
            </a:extLst>
          </p:cNvPr>
          <p:cNvSpPr/>
          <p:nvPr/>
        </p:nvSpPr>
        <p:spPr>
          <a:xfrm>
            <a:off x="992094" y="4342241"/>
            <a:ext cx="10207814" cy="128491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No test </a:t>
            </a:r>
            <a:r>
              <a:rPr lang="fr-FR" sz="3600" b="1" dirty="0">
                <a:solidFill>
                  <a:schemeClr val="accent2"/>
                </a:solidFill>
                <a:sym typeface="Wingdings" pitchFamily="2" charset="2"/>
              </a:rPr>
              <a:t>/ no </a:t>
            </a:r>
            <a:r>
              <a:rPr lang="fr-FR" sz="3600" b="1" dirty="0" err="1">
                <a:solidFill>
                  <a:schemeClr val="accent2"/>
                </a:solidFill>
                <a:sym typeface="Wingdings" pitchFamily="2" charset="2"/>
              </a:rPr>
              <a:t>refactoring</a:t>
            </a:r>
            <a:endParaRPr lang="fr-F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3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77E7-E1C7-D343-A82C-8AB1025F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Refactoring</a:t>
            </a:r>
            <a:r>
              <a:rPr lang="fr-FR" dirty="0"/>
              <a:t> practices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6F6E92-CCFD-EB9C-55FC-8E4BD055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Renaming</a:t>
            </a:r>
            <a:endParaRPr lang="fr-FR" dirty="0"/>
          </a:p>
          <a:p>
            <a:pPr lvl="1"/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clearer</a:t>
            </a:r>
            <a:endParaRPr lang="fr-FR" dirty="0"/>
          </a:p>
          <a:p>
            <a:pPr lvl="1"/>
            <a:r>
              <a:rPr lang="fr-FR" dirty="0" err="1"/>
              <a:t>Reinstate</a:t>
            </a:r>
            <a:r>
              <a:rPr lang="fr-FR" dirty="0"/>
              <a:t> intention and 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/>
              <a:t>Extraction</a:t>
            </a:r>
          </a:p>
          <a:p>
            <a:pPr lvl="1"/>
            <a:r>
              <a:rPr lang="fr-FR" dirty="0"/>
              <a:t>Break code in multiple </a:t>
            </a:r>
            <a:r>
              <a:rPr lang="fr-FR" dirty="0" err="1"/>
              <a:t>smaller</a:t>
            </a:r>
            <a:r>
              <a:rPr lang="fr-FR" dirty="0"/>
              <a:t> parts</a:t>
            </a:r>
          </a:p>
          <a:p>
            <a:pPr lvl="1"/>
            <a:r>
              <a:rPr lang="fr-FR" dirty="0" err="1"/>
              <a:t>Reinforce</a:t>
            </a:r>
            <a:r>
              <a:rPr lang="fr-FR" dirty="0"/>
              <a:t> abstractions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 duplicates</a:t>
            </a:r>
          </a:p>
          <a:p>
            <a:r>
              <a:rPr lang="fr-FR" dirty="0" err="1"/>
              <a:t>Inline</a:t>
            </a:r>
            <a:endParaRPr lang="fr-FR" dirty="0"/>
          </a:p>
          <a:p>
            <a:pPr lvl="1"/>
            <a:r>
              <a:rPr lang="fr-FR" dirty="0"/>
              <a:t>Opposite to extraction</a:t>
            </a:r>
          </a:p>
          <a:p>
            <a:r>
              <a:rPr lang="fr-FR" dirty="0" err="1"/>
              <a:t>Reorganize</a:t>
            </a:r>
            <a:r>
              <a:rPr lang="fr-FR" dirty="0"/>
              <a:t> code </a:t>
            </a:r>
            <a:r>
              <a:rPr lang="fr-FR" dirty="0" err="1"/>
              <a:t>lines</a:t>
            </a:r>
            <a:endParaRPr lang="fr-FR" dirty="0"/>
          </a:p>
          <a:p>
            <a:pPr lvl="1"/>
            <a:r>
              <a:rPr lang="fr-FR" dirty="0" err="1"/>
              <a:t>Regroup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blocks</a:t>
            </a:r>
          </a:p>
          <a:p>
            <a:r>
              <a:rPr lang="fr-FR" dirty="0"/>
              <a:t>Rewrite </a:t>
            </a:r>
            <a:r>
              <a:rPr lang="fr-FR" dirty="0" err="1"/>
              <a:t>conditionals</a:t>
            </a:r>
            <a:endParaRPr lang="fr-FR" dirty="0"/>
          </a:p>
          <a:p>
            <a:r>
              <a:rPr lang="fr-FR" dirty="0"/>
              <a:t>Rewrite </a:t>
            </a:r>
            <a:r>
              <a:rPr lang="fr-FR" dirty="0" err="1"/>
              <a:t>loops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method</a:t>
            </a:r>
            <a:r>
              <a:rPr lang="fr-FR" dirty="0"/>
              <a:t> signatures</a:t>
            </a:r>
          </a:p>
          <a:p>
            <a:r>
              <a:rPr lang="fr-FR" dirty="0"/>
              <a:t>Move</a:t>
            </a:r>
          </a:p>
          <a:p>
            <a:r>
              <a:rPr lang="fr-FR" dirty="0"/>
              <a:t>More </a:t>
            </a:r>
            <a:r>
              <a:rPr lang="fr-FR" dirty="0" err="1"/>
              <a:t>elaborate</a:t>
            </a:r>
            <a:r>
              <a:rPr lang="fr-FR" dirty="0"/>
              <a:t> &amp; </a:t>
            </a:r>
            <a:r>
              <a:rPr lang="fr-FR" dirty="0" err="1"/>
              <a:t>complex</a:t>
            </a:r>
            <a:r>
              <a:rPr lang="fr-FR" dirty="0"/>
              <a:t> situations</a:t>
            </a:r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CF8D0F8E-272D-A3C2-300F-9F3CE4A24239}"/>
              </a:ext>
            </a:extLst>
          </p:cNvPr>
          <p:cNvSpPr/>
          <p:nvPr/>
        </p:nvSpPr>
        <p:spPr>
          <a:xfrm>
            <a:off x="7959014" y="1838130"/>
            <a:ext cx="3060440" cy="145091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Mikado </a:t>
            </a:r>
            <a:r>
              <a:rPr lang="fr-FR" dirty="0" err="1"/>
              <a:t>refactoring</a:t>
            </a:r>
            <a:r>
              <a:rPr lang="fr-FR" dirty="0"/>
              <a:t> </a:t>
            </a:r>
            <a:r>
              <a:rPr lang="fr-FR" dirty="0" err="1"/>
              <a:t>methdod</a:t>
            </a:r>
            <a:endParaRPr lang="fr-FR" dirty="0"/>
          </a:p>
          <a:p>
            <a:pPr algn="ctr"/>
            <a:r>
              <a:rPr lang="fr-FR" sz="1600" i="1" dirty="0" err="1"/>
              <a:t>Prerequesites</a:t>
            </a:r>
            <a:r>
              <a:rPr lang="fr-FR" sz="1600" i="1" dirty="0"/>
              <a:t> &amp;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561845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9E201-2BD0-661E-735A-F75DA654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Rewritting</a:t>
            </a:r>
            <a:r>
              <a:rPr lang="fr-FR" dirty="0"/>
              <a:t>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96DA83-A163-030E-AF75-57D0AB434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Reverse if/</a:t>
            </a:r>
            <a:r>
              <a:rPr lang="fr-FR" dirty="0" err="1"/>
              <a:t>else</a:t>
            </a:r>
            <a:endParaRPr lang="fr-FR" dirty="0"/>
          </a:p>
          <a:p>
            <a:pPr lvl="1"/>
            <a:r>
              <a:rPr lang="fr-FR" dirty="0" err="1"/>
              <a:t>Improve</a:t>
            </a:r>
            <a:r>
              <a:rPr lang="fr-FR" dirty="0"/>
              <a:t> condition </a:t>
            </a:r>
            <a:r>
              <a:rPr lang="fr-FR" dirty="0" err="1"/>
              <a:t>understanding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</a:t>
            </a:r>
            <a:r>
              <a:rPr lang="fr-FR" dirty="0" err="1"/>
              <a:t>ternary</a:t>
            </a:r>
            <a:r>
              <a:rPr lang="fr-FR" dirty="0"/>
              <a:t> and vice-versa</a:t>
            </a:r>
          </a:p>
          <a:p>
            <a:r>
              <a:rPr lang="fr-FR" dirty="0" err="1"/>
              <a:t>Simplify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conditions</a:t>
            </a:r>
          </a:p>
          <a:p>
            <a:r>
              <a:rPr lang="fr-FR" dirty="0"/>
              <a:t>Combine multiple if/</a:t>
            </a:r>
            <a:r>
              <a:rPr lang="fr-FR" dirty="0" err="1"/>
              <a:t>else</a:t>
            </a:r>
            <a:endParaRPr lang="fr-FR" dirty="0"/>
          </a:p>
          <a:p>
            <a:r>
              <a:rPr lang="fr-FR" dirty="0" err="1"/>
              <a:t>Convert</a:t>
            </a:r>
            <a:r>
              <a:rPr lang="fr-FR" dirty="0"/>
              <a:t> to switch</a:t>
            </a:r>
          </a:p>
          <a:p>
            <a:r>
              <a:rPr lang="fr-FR" dirty="0" err="1"/>
              <a:t>Reduce</a:t>
            </a:r>
            <a:r>
              <a:rPr lang="fr-FR" dirty="0"/>
              <a:t> indentation </a:t>
            </a:r>
            <a:r>
              <a:rPr lang="fr-FR" dirty="0" err="1"/>
              <a:t>depth</a:t>
            </a:r>
            <a:endParaRPr lang="fr-FR" dirty="0"/>
          </a:p>
          <a:p>
            <a:pPr lvl="1"/>
            <a:r>
              <a:rPr lang="fr-FR" dirty="0" err="1"/>
              <a:t>Complexity</a:t>
            </a:r>
            <a:endParaRPr lang="fr-FR" dirty="0"/>
          </a:p>
          <a:p>
            <a:r>
              <a:rPr lang="fr-FR" dirty="0"/>
              <a:t>Fail fast, return asap</a:t>
            </a:r>
          </a:p>
          <a:p>
            <a:r>
              <a:rPr lang="fr-FR" dirty="0" err="1"/>
              <a:t>Reduce</a:t>
            </a:r>
            <a:r>
              <a:rPr lang="fr-FR" dirty="0"/>
              <a:t> duplicates</a:t>
            </a:r>
          </a:p>
        </p:txBody>
      </p:sp>
    </p:spTree>
    <p:extLst>
      <p:ext uri="{BB962C8B-B14F-4D97-AF65-F5344CB8AC3E}">
        <p14:creationId xmlns:p14="http://schemas.microsoft.com/office/powerpoint/2010/main" val="349183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0F277-AC2C-43DF-9A13-E1DF3BF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2E58DC-F214-72B3-C608-FCB4F457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Tennis app</a:t>
            </a:r>
          </a:p>
        </p:txBody>
      </p:sp>
    </p:spTree>
    <p:extLst>
      <p:ext uri="{BB962C8B-B14F-4D97-AF65-F5344CB8AC3E}">
        <p14:creationId xmlns:p14="http://schemas.microsoft.com/office/powerpoint/2010/main" val="400189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Organizing</a:t>
            </a:r>
            <a:r>
              <a:rPr lang="fr-FR" dirty="0"/>
              <a:t>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644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C3986-7982-9FA2-F3EC-7EC6F141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F54BD-FBDF-2341-C825-76DE23A4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397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63D9B-8360-CB87-F2DA-B7DF8B3B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Patte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5EF31-005C-5701-8F75-3689B5C6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64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CAC9-4FE6-F601-6776-12654727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2565-4230-1B37-F540-09508A30D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Local</a:t>
            </a:r>
          </a:p>
          <a:p>
            <a:pPr lvl="1"/>
            <a:r>
              <a:rPr lang="fr-FR" dirty="0"/>
              <a:t>Pipe </a:t>
            </a:r>
            <a:r>
              <a:rPr lang="fr-FR" sz="1600" i="1" dirty="0"/>
              <a:t>cat file &gt; </a:t>
            </a:r>
            <a:r>
              <a:rPr lang="fr-FR" sz="1600" i="1" dirty="0" err="1"/>
              <a:t>other</a:t>
            </a:r>
            <a:r>
              <a:rPr lang="fr-FR" sz="1600" i="1" dirty="0"/>
              <a:t>-file</a:t>
            </a:r>
          </a:p>
          <a:p>
            <a:pPr lvl="1"/>
            <a:r>
              <a:rPr lang="fr-FR" dirty="0"/>
              <a:t>File </a:t>
            </a:r>
            <a:r>
              <a:rPr lang="fr-FR" sz="1600" i="1" dirty="0" err="1"/>
              <a:t>write</a:t>
            </a:r>
            <a:r>
              <a:rPr lang="fr-FR" sz="1600" i="1" dirty="0"/>
              <a:t>/</a:t>
            </a:r>
            <a:r>
              <a:rPr lang="fr-FR" sz="1600" i="1" dirty="0" err="1"/>
              <a:t>read</a:t>
            </a:r>
            <a:endParaRPr lang="fr-FR" i="1" dirty="0"/>
          </a:p>
          <a:p>
            <a:pPr lvl="1"/>
            <a:r>
              <a:rPr lang="fr-FR" dirty="0"/>
              <a:t>Signal </a:t>
            </a:r>
            <a:r>
              <a:rPr lang="fr-FR" sz="1600" i="1" dirty="0" err="1"/>
              <a:t>notify</a:t>
            </a:r>
            <a:r>
              <a:rPr lang="fr-FR" sz="1600" i="1" dirty="0"/>
              <a:t> to process</a:t>
            </a:r>
            <a:endParaRPr lang="fr-FR" i="1" dirty="0"/>
          </a:p>
          <a:p>
            <a:pPr lvl="1"/>
            <a:r>
              <a:rPr lang="fr-FR" dirty="0" err="1"/>
              <a:t>Shared</a:t>
            </a:r>
            <a:r>
              <a:rPr lang="fr-FR" dirty="0"/>
              <a:t> Memory </a:t>
            </a:r>
            <a:r>
              <a:rPr lang="fr-FR" sz="1600" i="1" dirty="0" err="1"/>
              <a:t>between</a:t>
            </a:r>
            <a:r>
              <a:rPr lang="fr-FR" sz="1600" i="1" dirty="0"/>
              <a:t> </a:t>
            </a:r>
            <a:r>
              <a:rPr lang="fr-FR" sz="1600" i="1" dirty="0" err="1"/>
              <a:t>different</a:t>
            </a:r>
            <a:r>
              <a:rPr lang="fr-FR" sz="1600" i="1" dirty="0"/>
              <a:t> </a:t>
            </a:r>
            <a:r>
              <a:rPr lang="fr-FR" sz="1600" i="1" dirty="0" err="1"/>
              <a:t>processes</a:t>
            </a:r>
            <a:endParaRPr lang="fr-FR" i="1" dirty="0"/>
          </a:p>
          <a:p>
            <a:pPr lvl="1"/>
            <a:r>
              <a:rPr lang="fr-FR" dirty="0"/>
              <a:t>Socket </a:t>
            </a:r>
            <a:r>
              <a:rPr lang="fr-FR" sz="1600" i="1" dirty="0"/>
              <a:t>local 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i="1" dirty="0"/>
          </a:p>
          <a:p>
            <a:r>
              <a:rPr lang="fr-FR" dirty="0"/>
              <a:t>Network / distant</a:t>
            </a:r>
          </a:p>
          <a:p>
            <a:pPr lvl="1"/>
            <a:r>
              <a:rPr lang="fr-FR" dirty="0"/>
              <a:t>Socket </a:t>
            </a:r>
            <a:r>
              <a:rPr lang="fr-FR" sz="1600" i="1" dirty="0"/>
              <a:t>network system (</a:t>
            </a:r>
            <a:r>
              <a:rPr lang="fr-FR" sz="1600" i="1" dirty="0" err="1"/>
              <a:t>tcp</a:t>
            </a:r>
            <a:r>
              <a:rPr lang="fr-FR" sz="1600" i="1" dirty="0"/>
              <a:t>/</a:t>
            </a:r>
            <a:r>
              <a:rPr lang="fr-FR" sz="1600" i="1" dirty="0" err="1"/>
              <a:t>udp</a:t>
            </a:r>
            <a:r>
              <a:rPr lang="fr-FR" sz="1600" i="1" dirty="0"/>
              <a:t>)</a:t>
            </a:r>
            <a:endParaRPr lang="fr-FR" dirty="0"/>
          </a:p>
          <a:p>
            <a:pPr lvl="1"/>
            <a:r>
              <a:rPr lang="fr-FR" dirty="0"/>
              <a:t>Message Queuing </a:t>
            </a:r>
            <a:r>
              <a:rPr lang="fr-FR" sz="1600" i="1" dirty="0"/>
              <a:t>middleware</a:t>
            </a:r>
            <a:endParaRPr lang="fr-FR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B386-020F-6F9C-237D-F4812F517A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API</a:t>
            </a:r>
          </a:p>
          <a:p>
            <a:pPr lvl="1"/>
            <a:r>
              <a:rPr lang="fr-FR" dirty="0" err="1"/>
              <a:t>Stateful</a:t>
            </a:r>
            <a:r>
              <a:rPr lang="fr-FR" dirty="0"/>
              <a:t> / </a:t>
            </a:r>
            <a:r>
              <a:rPr lang="fr-FR" dirty="0" err="1"/>
              <a:t>Stateless</a:t>
            </a:r>
            <a:endParaRPr lang="fr-FR" dirty="0"/>
          </a:p>
          <a:p>
            <a:pPr lvl="1"/>
            <a:r>
              <a:rPr lang="fr-FR" dirty="0"/>
              <a:t>CRUD / Method invocation</a:t>
            </a:r>
          </a:p>
          <a:p>
            <a:pPr lvl="1"/>
            <a:r>
              <a:rPr lang="fr-FR" dirty="0"/>
              <a:t>SOAP / RMI / REST / GRAPHQL</a:t>
            </a:r>
          </a:p>
          <a:p>
            <a:pPr lvl="1"/>
            <a:r>
              <a:rPr lang="fr-FR" dirty="0" err="1"/>
              <a:t>OpenAPI</a:t>
            </a:r>
            <a:r>
              <a:rPr lang="fr-FR" dirty="0"/>
              <a:t> (OAI) </a:t>
            </a:r>
            <a:r>
              <a:rPr lang="fr-FR" sz="1600" i="1" dirty="0" err="1"/>
              <a:t>standardize</a:t>
            </a:r>
            <a:r>
              <a:rPr lang="fr-FR" sz="1600" i="1" dirty="0"/>
              <a:t> how APIs are </a:t>
            </a:r>
            <a:r>
              <a:rPr lang="fr-FR" sz="1600" i="1" dirty="0" err="1"/>
              <a:t>described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Formats</a:t>
            </a:r>
          </a:p>
          <a:p>
            <a:pPr lvl="1"/>
            <a:r>
              <a:rPr lang="fr-FR" dirty="0"/>
              <a:t>Xml</a:t>
            </a:r>
          </a:p>
          <a:p>
            <a:pPr lvl="1"/>
            <a:r>
              <a:rPr lang="fr-FR" dirty="0" err="1"/>
              <a:t>Json</a:t>
            </a:r>
            <a:endParaRPr lang="fr-FR" dirty="0"/>
          </a:p>
          <a:p>
            <a:pPr lvl="1"/>
            <a:r>
              <a:rPr lang="fr-FR" dirty="0" err="1"/>
              <a:t>Yaml</a:t>
            </a:r>
            <a:endParaRPr lang="fr-FR" dirty="0"/>
          </a:p>
          <a:p>
            <a:pPr lvl="1"/>
            <a:r>
              <a:rPr lang="fr-FR" dirty="0" err="1"/>
              <a:t>Protobuf</a:t>
            </a:r>
            <a:endParaRPr lang="fr-FR" dirty="0"/>
          </a:p>
          <a:p>
            <a:pPr lvl="1"/>
            <a:r>
              <a:rPr lang="fr-FR" dirty="0"/>
              <a:t>…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3DE8A63-B06C-2559-0E66-20524A47C24D}"/>
              </a:ext>
            </a:extLst>
          </p:cNvPr>
          <p:cNvSpPr/>
          <p:nvPr/>
        </p:nvSpPr>
        <p:spPr>
          <a:xfrm rot="21365131">
            <a:off x="9221638" y="4252823"/>
            <a:ext cx="2355011" cy="119907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Beware</a:t>
            </a:r>
            <a:r>
              <a:rPr lang="fr-FR" dirty="0"/>
              <a:t> to </a:t>
            </a:r>
          </a:p>
          <a:p>
            <a:pPr algn="ctr"/>
            <a:r>
              <a:rPr lang="fr-FR" dirty="0"/>
              <a:t>loose </a:t>
            </a:r>
            <a:r>
              <a:rPr lang="fr-FR" dirty="0" err="1"/>
              <a:t>coupling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831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9788-28FD-E703-7D1E-D37FB169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A215B-7D18-8F9A-309B-742B34506528}"/>
              </a:ext>
            </a:extLst>
          </p:cNvPr>
          <p:cNvSpPr/>
          <p:nvPr/>
        </p:nvSpPr>
        <p:spPr>
          <a:xfrm>
            <a:off x="873823" y="2355633"/>
            <a:ext cx="1768415" cy="285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0B6CE97-D69D-16D0-A76E-F76637D1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238" y="1262730"/>
            <a:ext cx="504730" cy="504730"/>
          </a:xfrm>
          <a:prstGeom prst="rect">
            <a:avLst/>
          </a:prstGeom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CBD81D7A-01DE-E3D5-A7B5-CAE464B8F596}"/>
              </a:ext>
            </a:extLst>
          </p:cNvPr>
          <p:cNvSpPr/>
          <p:nvPr/>
        </p:nvSpPr>
        <p:spPr>
          <a:xfrm>
            <a:off x="873823" y="554678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276F6-411D-B79E-6F29-049EBB9D7247}"/>
              </a:ext>
            </a:extLst>
          </p:cNvPr>
          <p:cNvSpPr/>
          <p:nvPr/>
        </p:nvSpPr>
        <p:spPr>
          <a:xfrm>
            <a:off x="4180250" y="2355633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Web tier</a:t>
            </a: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997B8F66-2B14-6F98-D4F2-1A160ADB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131" y="1265777"/>
            <a:ext cx="504730" cy="504730"/>
          </a:xfrm>
          <a:prstGeom prst="rect">
            <a:avLst/>
          </a:prstGeom>
        </p:spPr>
      </p:pic>
      <p:sp>
        <p:nvSpPr>
          <p:cNvPr id="10" name="Cylinder 9">
            <a:extLst>
              <a:ext uri="{FF2B5EF4-FFF2-40B4-BE49-F238E27FC236}">
                <a16:creationId xmlns:a16="http://schemas.microsoft.com/office/drawing/2014/main" id="{55EA0BFF-AD1E-F407-11EF-DD892F993DE8}"/>
              </a:ext>
            </a:extLst>
          </p:cNvPr>
          <p:cNvSpPr/>
          <p:nvPr/>
        </p:nvSpPr>
        <p:spPr>
          <a:xfrm>
            <a:off x="4180249" y="554678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C06AD-98A1-011A-EAE8-AAFE3527D3AB}"/>
              </a:ext>
            </a:extLst>
          </p:cNvPr>
          <p:cNvSpPr/>
          <p:nvPr/>
        </p:nvSpPr>
        <p:spPr>
          <a:xfrm>
            <a:off x="5498307" y="369202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0714E-E22F-2C50-1F75-31D6078A0024}"/>
              </a:ext>
            </a:extLst>
          </p:cNvPr>
          <p:cNvSpPr/>
          <p:nvPr/>
        </p:nvSpPr>
        <p:spPr>
          <a:xfrm>
            <a:off x="4184563" y="3242750"/>
            <a:ext cx="976568" cy="61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Middle tier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5FA90-2BBE-E7EF-6FFD-DD86C146A61E}"/>
              </a:ext>
            </a:extLst>
          </p:cNvPr>
          <p:cNvSpPr/>
          <p:nvPr/>
        </p:nvSpPr>
        <p:spPr>
          <a:xfrm>
            <a:off x="5498307" y="3095181"/>
            <a:ext cx="976568" cy="3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935D64-DC12-88CD-07E1-08F20A25EF55}"/>
              </a:ext>
            </a:extLst>
          </p:cNvPr>
          <p:cNvSpPr/>
          <p:nvPr/>
        </p:nvSpPr>
        <p:spPr>
          <a:xfrm>
            <a:off x="4180250" y="4068671"/>
            <a:ext cx="681488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A20D4-FAB0-56E4-3E00-6DBB687CFFEE}"/>
              </a:ext>
            </a:extLst>
          </p:cNvPr>
          <p:cNvSpPr/>
          <p:nvPr/>
        </p:nvSpPr>
        <p:spPr>
          <a:xfrm>
            <a:off x="4180249" y="4721635"/>
            <a:ext cx="1768415" cy="489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46F0DD-AD25-09EC-0C64-11D1B6E0F53B}"/>
              </a:ext>
            </a:extLst>
          </p:cNvPr>
          <p:cNvSpPr/>
          <p:nvPr/>
        </p:nvSpPr>
        <p:spPr>
          <a:xfrm>
            <a:off x="6102702" y="5573286"/>
            <a:ext cx="976568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Remote</a:t>
            </a:r>
            <a:endParaRPr lang="fr-FR" sz="1200" dirty="0"/>
          </a:p>
          <a:p>
            <a:pPr algn="ctr"/>
            <a:r>
              <a:rPr lang="fr-FR" sz="1200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8995B-0D43-154B-AC84-A67E2DA1ACE7}"/>
              </a:ext>
            </a:extLst>
          </p:cNvPr>
          <p:cNvCxnSpPr>
            <a:endCxn id="12" idx="0"/>
          </p:cNvCxnSpPr>
          <p:nvPr/>
        </p:nvCxnSpPr>
        <p:spPr>
          <a:xfrm>
            <a:off x="4668534" y="2860363"/>
            <a:ext cx="4313" cy="382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D64B6-2187-333A-FEB4-6A2AC033178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064457" y="3853986"/>
            <a:ext cx="12941" cy="8676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3988B3-F40F-5606-A62B-6F8C7F4614C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520994" y="3853986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BD840B-271D-8E68-3C37-9745FDC8403B}"/>
              </a:ext>
            </a:extLst>
          </p:cNvPr>
          <p:cNvCxnSpPr>
            <a:cxnSpLocks/>
          </p:cNvCxnSpPr>
          <p:nvPr/>
        </p:nvCxnSpPr>
        <p:spPr>
          <a:xfrm flipV="1">
            <a:off x="4513806" y="4511231"/>
            <a:ext cx="4313" cy="214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348D6-A713-46BE-50BD-09905267934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986591" y="2860363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47113-16E5-9793-AFC1-05B7C5F9A2E2}"/>
              </a:ext>
            </a:extLst>
          </p:cNvPr>
          <p:cNvCxnSpPr>
            <a:cxnSpLocks/>
          </p:cNvCxnSpPr>
          <p:nvPr/>
        </p:nvCxnSpPr>
        <p:spPr>
          <a:xfrm>
            <a:off x="5986591" y="3457202"/>
            <a:ext cx="0" cy="2348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25746-1389-5016-646F-38D80D654F2A}"/>
              </a:ext>
            </a:extLst>
          </p:cNvPr>
          <p:cNvCxnSpPr>
            <a:cxnSpLocks/>
          </p:cNvCxnSpPr>
          <p:nvPr/>
        </p:nvCxnSpPr>
        <p:spPr>
          <a:xfrm>
            <a:off x="6314395" y="4287810"/>
            <a:ext cx="0" cy="1285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3DC411-763E-59BC-3070-CBD10546B559}"/>
              </a:ext>
            </a:extLst>
          </p:cNvPr>
          <p:cNvCxnSpPr>
            <a:cxnSpLocks/>
          </p:cNvCxnSpPr>
          <p:nvPr/>
        </p:nvCxnSpPr>
        <p:spPr>
          <a:xfrm>
            <a:off x="5695160" y="4303256"/>
            <a:ext cx="0" cy="433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4F16A2-D71D-13BB-530F-F891B53B7251}"/>
              </a:ext>
            </a:extLst>
          </p:cNvPr>
          <p:cNvSpPr txBox="1"/>
          <p:nvPr/>
        </p:nvSpPr>
        <p:spPr>
          <a:xfrm>
            <a:off x="1172758" y="17339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monolith</a:t>
            </a:r>
            <a:endParaRPr lang="fr-F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0C6EC-A052-17B0-DCC6-2B51DBE0C06C}"/>
              </a:ext>
            </a:extLst>
          </p:cNvPr>
          <p:cNvSpPr txBox="1"/>
          <p:nvPr/>
        </p:nvSpPr>
        <p:spPr>
          <a:xfrm>
            <a:off x="4974606" y="173093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N-tiers</a:t>
            </a:r>
          </a:p>
        </p:txBody>
      </p:sp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4C190B7E-8A16-D04F-27BD-B2F42783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9879" y="1262730"/>
            <a:ext cx="504730" cy="5047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F341D4-4BB7-9D4B-8E51-911AE2A890B0}"/>
              </a:ext>
            </a:extLst>
          </p:cNvPr>
          <p:cNvSpPr txBox="1"/>
          <p:nvPr/>
        </p:nvSpPr>
        <p:spPr>
          <a:xfrm>
            <a:off x="9227027" y="172789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µ-services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721A7-C08E-E398-1056-624442C79040}"/>
              </a:ext>
            </a:extLst>
          </p:cNvPr>
          <p:cNvSpPr/>
          <p:nvPr/>
        </p:nvSpPr>
        <p:spPr>
          <a:xfrm>
            <a:off x="8694931" y="2310019"/>
            <a:ext cx="2294625" cy="5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38AD91-1BAD-662D-E6B2-6EB16BAC2DCF}"/>
              </a:ext>
            </a:extLst>
          </p:cNvPr>
          <p:cNvSpPr/>
          <p:nvPr/>
        </p:nvSpPr>
        <p:spPr>
          <a:xfrm>
            <a:off x="7998869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55B2ECF7-294B-690C-C1FF-28E2B7F8BE5F}"/>
              </a:ext>
            </a:extLst>
          </p:cNvPr>
          <p:cNvSpPr/>
          <p:nvPr/>
        </p:nvSpPr>
        <p:spPr>
          <a:xfrm>
            <a:off x="7998869" y="3901793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4FB616-27CD-8A1C-D6D1-4723BE4234FF}"/>
              </a:ext>
            </a:extLst>
          </p:cNvPr>
          <p:cNvSpPr/>
          <p:nvPr/>
        </p:nvSpPr>
        <p:spPr>
          <a:xfrm>
            <a:off x="9222807" y="3397063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59F95-652D-A29B-B81D-FAC2F36F41EE}"/>
              </a:ext>
            </a:extLst>
          </p:cNvPr>
          <p:cNvSpPr/>
          <p:nvPr/>
        </p:nvSpPr>
        <p:spPr>
          <a:xfrm>
            <a:off x="10446745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AD4A9ABA-215E-451F-9777-DCC4B68FB056}"/>
              </a:ext>
            </a:extLst>
          </p:cNvPr>
          <p:cNvSpPr/>
          <p:nvPr/>
        </p:nvSpPr>
        <p:spPr>
          <a:xfrm>
            <a:off x="10446745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0D3246-835A-38BE-7FFD-7096F31A5AC5}"/>
              </a:ext>
            </a:extLst>
          </p:cNvPr>
          <p:cNvSpPr/>
          <p:nvPr/>
        </p:nvSpPr>
        <p:spPr>
          <a:xfrm>
            <a:off x="7998869" y="4723825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EADB90EB-F517-66F1-0484-379CD7A3EEB3}"/>
              </a:ext>
            </a:extLst>
          </p:cNvPr>
          <p:cNvSpPr/>
          <p:nvPr/>
        </p:nvSpPr>
        <p:spPr>
          <a:xfrm>
            <a:off x="7998869" y="5228555"/>
            <a:ext cx="871802" cy="3955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42818-2CD3-ABEF-5C74-9E98A6755598}"/>
              </a:ext>
            </a:extLst>
          </p:cNvPr>
          <p:cNvSpPr/>
          <p:nvPr/>
        </p:nvSpPr>
        <p:spPr>
          <a:xfrm>
            <a:off x="10446745" y="3397062"/>
            <a:ext cx="871802" cy="41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1AA8BD-7964-BA5B-CEF0-43DE1C0FCA0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8434770" y="2814749"/>
            <a:ext cx="1407474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16C41-C3F5-C48D-BDF9-909EF46BCF9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flipH="1">
            <a:off x="9658708" y="2814749"/>
            <a:ext cx="183536" cy="582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35AB7C-F67A-E6F5-787B-B5C43DED4D37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42244" y="2814749"/>
            <a:ext cx="1040402" cy="582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8971BD-C8B2-B012-621B-DFB7999AECB2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882646" y="3810507"/>
            <a:ext cx="0" cy="913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3F9196-BB78-E41E-3E3A-EF93EA86CC2A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8434770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FD63FD-60FE-483F-7840-D25E1E08459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9658708" y="3810508"/>
            <a:ext cx="1223938" cy="913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0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CBB1B-0868-7EE9-A265-9BCDD318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multiverse</a:t>
            </a:r>
            <a:r>
              <a:rPr lang="fr-FR" dirty="0"/>
              <a:t> of </a:t>
            </a:r>
            <a:r>
              <a:rPr lang="fr-FR" dirty="0" err="1"/>
              <a:t>acronyms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BFA-B0CC-242E-567B-6101EE99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KISS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It Simple </a:t>
            </a:r>
            <a:r>
              <a:rPr lang="fr-FR" dirty="0" err="1"/>
              <a:t>Stupid</a:t>
            </a:r>
            <a:endParaRPr lang="fr-FR" dirty="0"/>
          </a:p>
          <a:p>
            <a:r>
              <a:rPr lang="fr-FR" b="1" dirty="0"/>
              <a:t>DRY</a:t>
            </a:r>
            <a:r>
              <a:rPr lang="fr-FR" dirty="0"/>
              <a:t> Don’t </a:t>
            </a:r>
            <a:r>
              <a:rPr lang="fr-FR" dirty="0" err="1"/>
              <a:t>Repeat</a:t>
            </a:r>
            <a:r>
              <a:rPr lang="fr-FR" dirty="0"/>
              <a:t>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b="1" dirty="0"/>
              <a:t>YAGNI</a:t>
            </a:r>
            <a:r>
              <a:rPr lang="fr-FR" dirty="0"/>
              <a:t> You </a:t>
            </a:r>
            <a:r>
              <a:rPr lang="fr-FR" dirty="0" err="1"/>
              <a:t>Ain’t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Need It</a:t>
            </a:r>
          </a:p>
          <a:p>
            <a:r>
              <a:rPr lang="fr-FR" b="1" dirty="0"/>
              <a:t>DIE</a:t>
            </a:r>
            <a:r>
              <a:rPr lang="fr-FR" dirty="0"/>
              <a:t> Duplication Is </a:t>
            </a:r>
            <a:r>
              <a:rPr lang="fr-FR" dirty="0" err="1"/>
              <a:t>Evil</a:t>
            </a:r>
            <a:endParaRPr lang="fr-FR" dirty="0"/>
          </a:p>
          <a:p>
            <a:r>
              <a:rPr lang="fr-FR" b="1" dirty="0"/>
              <a:t>OOP</a:t>
            </a:r>
            <a:r>
              <a:rPr lang="fr-FR" dirty="0"/>
              <a:t> Object </a:t>
            </a:r>
            <a:r>
              <a:rPr lang="fr-FR" dirty="0" err="1"/>
              <a:t>Oriented</a:t>
            </a:r>
            <a:r>
              <a:rPr lang="fr-FR" dirty="0"/>
              <a:t> Principles</a:t>
            </a:r>
          </a:p>
          <a:p>
            <a:r>
              <a:rPr lang="fr-FR" b="1" dirty="0"/>
              <a:t>SOLID</a:t>
            </a:r>
          </a:p>
          <a:p>
            <a:pPr lvl="1"/>
            <a:r>
              <a:rPr lang="fr-FR" b="1" dirty="0"/>
              <a:t>SRP</a:t>
            </a:r>
            <a:r>
              <a:rPr lang="fr-FR" dirty="0"/>
              <a:t> Single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OCP</a:t>
            </a:r>
            <a:r>
              <a:rPr lang="fr-FR" dirty="0"/>
              <a:t> Open/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LSP</a:t>
            </a:r>
            <a:r>
              <a:rPr lang="fr-FR" dirty="0"/>
              <a:t> </a:t>
            </a:r>
            <a:r>
              <a:rPr lang="fr-FR" dirty="0" err="1"/>
              <a:t>Liskov</a:t>
            </a:r>
            <a:r>
              <a:rPr lang="fr-FR" dirty="0"/>
              <a:t> Substitution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ISP</a:t>
            </a:r>
            <a:r>
              <a:rPr lang="fr-FR" dirty="0"/>
              <a:t> Interface </a:t>
            </a:r>
            <a:r>
              <a:rPr lang="fr-FR" dirty="0" err="1"/>
              <a:t>Segregation</a:t>
            </a:r>
            <a:r>
              <a:rPr lang="fr-FR" dirty="0"/>
              <a:t> </a:t>
            </a:r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b="1" dirty="0"/>
              <a:t>DIP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Inversion </a:t>
            </a:r>
            <a:r>
              <a:rPr lang="fr-FR" dirty="0" err="1"/>
              <a:t>Principle</a:t>
            </a:r>
            <a:endParaRPr lang="fr-FR" dirty="0"/>
          </a:p>
          <a:p>
            <a:r>
              <a:rPr lang="fr-FR" b="1" dirty="0"/>
              <a:t>ASMM</a:t>
            </a:r>
            <a:r>
              <a:rPr lang="fr-FR" dirty="0"/>
              <a:t> And So Much More !</a:t>
            </a:r>
          </a:p>
        </p:txBody>
      </p:sp>
    </p:spTree>
    <p:extLst>
      <p:ext uri="{BB962C8B-B14F-4D97-AF65-F5344CB8AC3E}">
        <p14:creationId xmlns:p14="http://schemas.microsoft.com/office/powerpoint/2010/main" val="1234264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Command and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Responsibility</a:t>
            </a:r>
            <a:r>
              <a:rPr lang="fr-FR" dirty="0"/>
              <a:t> </a:t>
            </a:r>
            <a:r>
              <a:rPr lang="fr-FR" dirty="0" err="1"/>
              <a:t>Segregation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783064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686265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2357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292022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32167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40362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01228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01228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670166" y="1783064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3664774" y="391355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Domain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570548" y="2292022"/>
            <a:ext cx="5391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977AC97-9903-9B07-4297-51C6BCDFDEAC}"/>
              </a:ext>
            </a:extLst>
          </p:cNvPr>
          <p:cNvSpPr/>
          <p:nvPr/>
        </p:nvSpPr>
        <p:spPr>
          <a:xfrm>
            <a:off x="3664774" y="449266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persistence</a:t>
            </a:r>
            <a:endParaRPr lang="fr-FR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664774" y="2755350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664774" y="3334454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commands</a:t>
            </a:r>
            <a:endParaRPr lang="fr-FR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5FCFEC-5DBD-5663-58B3-4D47ECCE797B}"/>
              </a:ext>
            </a:extLst>
          </p:cNvPr>
          <p:cNvSpPr/>
          <p:nvPr/>
        </p:nvSpPr>
        <p:spPr>
          <a:xfrm>
            <a:off x="5713719" y="447209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Read </a:t>
            </a:r>
            <a:r>
              <a:rPr lang="fr-FR" sz="1400" dirty="0" err="1"/>
              <a:t>query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659382" y="5463559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Write model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4360980" y="5001622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ylinder 45">
            <a:extLst>
              <a:ext uri="{FF2B5EF4-FFF2-40B4-BE49-F238E27FC236}">
                <a16:creationId xmlns:a16="http://schemas.microsoft.com/office/drawing/2014/main" id="{F7481667-92F5-A3CB-5ED0-C03BB71F535B}"/>
              </a:ext>
            </a:extLst>
          </p:cNvPr>
          <p:cNvSpPr/>
          <p:nvPr/>
        </p:nvSpPr>
        <p:spPr>
          <a:xfrm>
            <a:off x="5727688" y="5463558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Read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B86520-3E21-44A2-50A8-4A058B46C4B5}"/>
              </a:ext>
            </a:extLst>
          </p:cNvPr>
          <p:cNvCxnSpPr>
            <a:cxnSpLocks/>
          </p:cNvCxnSpPr>
          <p:nvPr/>
        </p:nvCxnSpPr>
        <p:spPr>
          <a:xfrm flipV="1">
            <a:off x="6592708" y="4974829"/>
            <a:ext cx="0" cy="585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19492" y="2306337"/>
            <a:ext cx="1" cy="216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BB6C6B2-9F03-2C61-DF14-4FD7E177F3EB}"/>
              </a:ext>
            </a:extLst>
          </p:cNvPr>
          <p:cNvCxnSpPr>
            <a:cxnSpLocks/>
            <a:stCxn id="45" idx="4"/>
            <a:endCxn id="46" idx="2"/>
          </p:cNvCxnSpPr>
          <p:nvPr/>
        </p:nvCxnSpPr>
        <p:spPr>
          <a:xfrm flipV="1">
            <a:off x="5427797" y="5864771"/>
            <a:ext cx="29989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rré corné 16">
            <a:extLst>
              <a:ext uri="{FF2B5EF4-FFF2-40B4-BE49-F238E27FC236}">
                <a16:creationId xmlns:a16="http://schemas.microsoft.com/office/drawing/2014/main" id="{E492DDE5-A776-EA18-14F7-8884BF59F27D}"/>
              </a:ext>
            </a:extLst>
          </p:cNvPr>
          <p:cNvSpPr/>
          <p:nvPr/>
        </p:nvSpPr>
        <p:spPr>
          <a:xfrm rot="21366566">
            <a:off x="8661443" y="1806512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Separate</a:t>
            </a:r>
            <a:endParaRPr lang="fr-FR" dirty="0"/>
          </a:p>
          <a:p>
            <a:pPr algn="ctr"/>
            <a:r>
              <a:rPr lang="fr-FR" dirty="0" err="1"/>
              <a:t>read</a:t>
            </a:r>
            <a:r>
              <a:rPr lang="fr-FR" dirty="0"/>
              <a:t> / update</a:t>
            </a:r>
          </a:p>
        </p:txBody>
      </p:sp>
      <p:sp>
        <p:nvSpPr>
          <p:cNvPr id="56" name="Carré corné 16">
            <a:extLst>
              <a:ext uri="{FF2B5EF4-FFF2-40B4-BE49-F238E27FC236}">
                <a16:creationId xmlns:a16="http://schemas.microsoft.com/office/drawing/2014/main" id="{09D5F8C0-AED6-CD6C-E11E-02E91182094B}"/>
              </a:ext>
            </a:extLst>
          </p:cNvPr>
          <p:cNvSpPr/>
          <p:nvPr/>
        </p:nvSpPr>
        <p:spPr>
          <a:xfrm rot="21366566">
            <a:off x="8650658" y="297729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</a:t>
            </a:r>
          </a:p>
        </p:txBody>
      </p:sp>
      <p:sp>
        <p:nvSpPr>
          <p:cNvPr id="57" name="Carré corné 16">
            <a:extLst>
              <a:ext uri="{FF2B5EF4-FFF2-40B4-BE49-F238E27FC236}">
                <a16:creationId xmlns:a16="http://schemas.microsoft.com/office/drawing/2014/main" id="{FF3A25CE-1696-6A5E-EDC2-A7BDC3701DAF}"/>
              </a:ext>
            </a:extLst>
          </p:cNvPr>
          <p:cNvSpPr/>
          <p:nvPr/>
        </p:nvSpPr>
        <p:spPr>
          <a:xfrm rot="21366566">
            <a:off x="8668285" y="4198476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scalability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53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86A-D15F-07A7-2039-3E374078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– Event </a:t>
            </a:r>
            <a:r>
              <a:rPr lang="fr-FR" dirty="0" err="1"/>
              <a:t>sourcing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9964D-C8C2-8DD1-D228-319E6860E87F}"/>
              </a:ext>
            </a:extLst>
          </p:cNvPr>
          <p:cNvSpPr/>
          <p:nvPr/>
        </p:nvSpPr>
        <p:spPr>
          <a:xfrm>
            <a:off x="550279" y="1828800"/>
            <a:ext cx="181154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53315-E6E3-FCAD-9B98-7F081BE8F025}"/>
              </a:ext>
            </a:extLst>
          </p:cNvPr>
          <p:cNvSpPr/>
          <p:nvPr/>
        </p:nvSpPr>
        <p:spPr>
          <a:xfrm>
            <a:off x="539495" y="3732001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Business </a:t>
            </a:r>
            <a:r>
              <a:rPr lang="fr-FR" sz="1400" dirty="0" err="1"/>
              <a:t>logic</a:t>
            </a:r>
            <a:endParaRPr lang="fr-FR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083FCEB-516F-7390-1393-2B885FD6F36C}"/>
              </a:ext>
            </a:extLst>
          </p:cNvPr>
          <p:cNvSpPr/>
          <p:nvPr/>
        </p:nvSpPr>
        <p:spPr>
          <a:xfrm>
            <a:off x="550278" y="5469314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71BE22-D1B8-2B71-6F4A-4F1429BC4AB0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1445269" y="2337758"/>
            <a:ext cx="10784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CBC4E-EFA2-6FF4-EEC1-CC4371155979}"/>
              </a:ext>
            </a:extLst>
          </p:cNvPr>
          <p:cNvSpPr/>
          <p:nvPr/>
        </p:nvSpPr>
        <p:spPr>
          <a:xfrm>
            <a:off x="539495" y="4377903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Data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EDCA4-5CD9-4C6B-3713-8B16ADBD1709}"/>
              </a:ext>
            </a:extLst>
          </p:cNvPr>
          <p:cNvSpPr/>
          <p:nvPr/>
        </p:nvSpPr>
        <p:spPr>
          <a:xfrm>
            <a:off x="539495" y="3086098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validation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A69F3F-80D2-A78C-79A6-FD83BE9E80A7}"/>
              </a:ext>
            </a:extLst>
          </p:cNvPr>
          <p:cNvCxnSpPr>
            <a:cxnSpLocks/>
          </p:cNvCxnSpPr>
          <p:nvPr/>
        </p:nvCxnSpPr>
        <p:spPr>
          <a:xfrm>
            <a:off x="1678541" y="4846964"/>
            <a:ext cx="5392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53DBE8-E21B-31A9-19F3-C59BE8074048}"/>
              </a:ext>
            </a:extLst>
          </p:cNvPr>
          <p:cNvCxnSpPr>
            <a:cxnSpLocks/>
          </p:cNvCxnSpPr>
          <p:nvPr/>
        </p:nvCxnSpPr>
        <p:spPr>
          <a:xfrm flipV="1">
            <a:off x="1204449" y="4846964"/>
            <a:ext cx="0" cy="748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72C99-7770-3702-2702-40135FB0E715}"/>
              </a:ext>
            </a:extLst>
          </p:cNvPr>
          <p:cNvSpPr/>
          <p:nvPr/>
        </p:nvSpPr>
        <p:spPr>
          <a:xfrm>
            <a:off x="3096210" y="1828800"/>
            <a:ext cx="3923237" cy="50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presenter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768B-8F9A-035B-D296-860F252EAF14}"/>
              </a:ext>
            </a:extLst>
          </p:cNvPr>
          <p:cNvSpPr/>
          <p:nvPr/>
        </p:nvSpPr>
        <p:spPr>
          <a:xfrm>
            <a:off x="5683227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Materialzed</a:t>
            </a:r>
            <a:r>
              <a:rPr lang="fr-FR" sz="1400" dirty="0"/>
              <a:t> </a:t>
            </a:r>
            <a:r>
              <a:rPr lang="fr-FR" sz="1400" dirty="0" err="1"/>
              <a:t>view</a:t>
            </a:r>
            <a:endParaRPr lang="fr-FR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E50D36-A6AF-DBE9-3D1D-DE0C39E2E1D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3991200" y="2337758"/>
            <a:ext cx="10783" cy="463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15D7B-9706-276B-2CD9-AA0FDE2351CF}"/>
              </a:ext>
            </a:extLst>
          </p:cNvPr>
          <p:cNvSpPr/>
          <p:nvPr/>
        </p:nvSpPr>
        <p:spPr>
          <a:xfrm>
            <a:off x="3085426" y="280108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Cart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F4F874-F1CF-D4E2-9165-28449B7DC2C3}"/>
              </a:ext>
            </a:extLst>
          </p:cNvPr>
          <p:cNvSpPr/>
          <p:nvPr/>
        </p:nvSpPr>
        <p:spPr>
          <a:xfrm>
            <a:off x="3085426" y="336451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ABF332BE-5357-52E2-6193-1A3293ACAA5B}"/>
              </a:ext>
            </a:extLst>
          </p:cNvPr>
          <p:cNvSpPr/>
          <p:nvPr/>
        </p:nvSpPr>
        <p:spPr>
          <a:xfrm>
            <a:off x="3085426" y="5509295"/>
            <a:ext cx="1768415" cy="802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 store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349F8C-5622-BBE4-1BE9-1E2BCD37646B}"/>
              </a:ext>
            </a:extLst>
          </p:cNvPr>
          <p:cNvCxnSpPr>
            <a:cxnSpLocks/>
          </p:cNvCxnSpPr>
          <p:nvPr/>
        </p:nvCxnSpPr>
        <p:spPr>
          <a:xfrm>
            <a:off x="3991199" y="5007460"/>
            <a:ext cx="0" cy="58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78E9D4-964F-7FBB-789B-17A05947D0C1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351337" y="2337758"/>
            <a:ext cx="0" cy="859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B4262F8-8E9B-1F87-F05E-BCF0E69A7010}"/>
              </a:ext>
            </a:extLst>
          </p:cNvPr>
          <p:cNvSpPr/>
          <p:nvPr/>
        </p:nvSpPr>
        <p:spPr>
          <a:xfrm>
            <a:off x="3085426" y="392794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#2 </a:t>
            </a:r>
            <a:r>
              <a:rPr lang="fr-FR" sz="1400" dirty="0" err="1"/>
              <a:t>added</a:t>
            </a:r>
            <a:endParaRPr lang="fr-FR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5FBA8-40BA-E568-7345-E39E698D2CB2}"/>
              </a:ext>
            </a:extLst>
          </p:cNvPr>
          <p:cNvSpPr/>
          <p:nvPr/>
        </p:nvSpPr>
        <p:spPr>
          <a:xfrm>
            <a:off x="3085426" y="4491376"/>
            <a:ext cx="1811547" cy="508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Item #1 </a:t>
            </a:r>
            <a:r>
              <a:rPr lang="fr-FR" sz="1400" dirty="0" err="1"/>
              <a:t>removed</a:t>
            </a:r>
            <a:endParaRPr lang="fr-FR" sz="14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FEBAA04-B73F-5317-E3DB-D5BC12BBD40E}"/>
              </a:ext>
            </a:extLst>
          </p:cNvPr>
          <p:cNvCxnSpPr>
            <a:stCxn id="45" idx="4"/>
            <a:endCxn id="32" idx="2"/>
          </p:cNvCxnSpPr>
          <p:nvPr/>
        </p:nvCxnSpPr>
        <p:spPr>
          <a:xfrm flipV="1">
            <a:off x="4853841" y="4267144"/>
            <a:ext cx="1497496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46C68-35A9-3FCC-96B3-7C6C6FCBE41F}"/>
              </a:ext>
            </a:extLst>
          </p:cNvPr>
          <p:cNvCxnSpPr>
            <a:cxnSpLocks/>
            <a:stCxn id="45" idx="4"/>
          </p:cNvCxnSpPr>
          <p:nvPr/>
        </p:nvCxnSpPr>
        <p:spPr>
          <a:xfrm flipV="1">
            <a:off x="4853841" y="5891057"/>
            <a:ext cx="2829840" cy="19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F844A-6BCE-5D33-D393-88D75722674E}"/>
              </a:ext>
            </a:extLst>
          </p:cNvPr>
          <p:cNvSpPr/>
          <p:nvPr/>
        </p:nvSpPr>
        <p:spPr>
          <a:xfrm>
            <a:off x="7735063" y="5355913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Query</a:t>
            </a:r>
            <a:r>
              <a:rPr lang="fr-FR" sz="1400" dirty="0"/>
              <a:t> for curent state of </a:t>
            </a:r>
            <a:r>
              <a:rPr lang="fr-FR" sz="1400" dirty="0" err="1"/>
              <a:t>entities</a:t>
            </a:r>
            <a:endParaRPr lang="fr-FR" sz="1400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83A2AF-1606-153F-A797-80227BB2D1D3}"/>
              </a:ext>
            </a:extLst>
          </p:cNvPr>
          <p:cNvCxnSpPr>
            <a:cxnSpLocks/>
            <a:stCxn id="45" idx="4"/>
            <a:endCxn id="26" idx="2"/>
          </p:cNvCxnSpPr>
          <p:nvPr/>
        </p:nvCxnSpPr>
        <p:spPr>
          <a:xfrm flipV="1">
            <a:off x="4853841" y="4267144"/>
            <a:ext cx="3265911" cy="164336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2548C-3FB9-4E96-7437-348E4152E9CD}"/>
              </a:ext>
            </a:extLst>
          </p:cNvPr>
          <p:cNvSpPr/>
          <p:nvPr/>
        </p:nvSpPr>
        <p:spPr>
          <a:xfrm>
            <a:off x="7451642" y="3196857"/>
            <a:ext cx="1336220" cy="107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Other</a:t>
            </a:r>
            <a:endParaRPr lang="fr-FR" sz="1400" dirty="0"/>
          </a:p>
          <a:p>
            <a:pPr algn="ctr"/>
            <a:r>
              <a:rPr lang="fr-FR" sz="1400" dirty="0"/>
              <a:t>system</a:t>
            </a:r>
          </a:p>
        </p:txBody>
      </p:sp>
      <p:sp>
        <p:nvSpPr>
          <p:cNvPr id="29" name="Carré corné 16">
            <a:extLst>
              <a:ext uri="{FF2B5EF4-FFF2-40B4-BE49-F238E27FC236}">
                <a16:creationId xmlns:a16="http://schemas.microsoft.com/office/drawing/2014/main" id="{6681355C-AF1C-44B2-92F4-A2492C6E45B1}"/>
              </a:ext>
            </a:extLst>
          </p:cNvPr>
          <p:cNvSpPr/>
          <p:nvPr/>
        </p:nvSpPr>
        <p:spPr>
          <a:xfrm rot="21366566">
            <a:off x="9480153" y="1314145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Events are immutable</a:t>
            </a:r>
          </a:p>
        </p:txBody>
      </p:sp>
      <p:sp>
        <p:nvSpPr>
          <p:cNvPr id="30" name="Carré corné 16">
            <a:extLst>
              <a:ext uri="{FF2B5EF4-FFF2-40B4-BE49-F238E27FC236}">
                <a16:creationId xmlns:a16="http://schemas.microsoft.com/office/drawing/2014/main" id="{95281B7A-F8B9-240C-71F0-8A94007CB2B2}"/>
              </a:ext>
            </a:extLst>
          </p:cNvPr>
          <p:cNvSpPr/>
          <p:nvPr/>
        </p:nvSpPr>
        <p:spPr>
          <a:xfrm rot="21366566">
            <a:off x="9479617" y="2484582"/>
            <a:ext cx="2251447" cy="1322491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Events are 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oriented</a:t>
            </a:r>
            <a:r>
              <a:rPr lang="fr-FR" sz="1400" dirty="0"/>
              <a:t> actions</a:t>
            </a:r>
          </a:p>
          <a:p>
            <a:pPr algn="ctr"/>
            <a:r>
              <a:rPr lang="fr-FR" sz="1400" dirty="0" err="1"/>
              <a:t>Easier</a:t>
            </a:r>
            <a:r>
              <a:rPr lang="fr-FR" sz="1400" dirty="0"/>
              <a:t> to trace </a:t>
            </a:r>
            <a:r>
              <a:rPr lang="fr-FR" sz="1400" dirty="0" err="1"/>
              <a:t>than</a:t>
            </a:r>
            <a:r>
              <a:rPr lang="fr-FR" sz="1400" dirty="0"/>
              <a:t> </a:t>
            </a:r>
            <a:r>
              <a:rPr lang="fr-FR" sz="1400" dirty="0" err="1"/>
              <a:t>complex</a:t>
            </a:r>
            <a:r>
              <a:rPr lang="fr-FR" sz="1400" dirty="0"/>
              <a:t> data </a:t>
            </a:r>
            <a:r>
              <a:rPr lang="fr-FR" sz="1400" dirty="0" err="1"/>
              <a:t>models</a:t>
            </a:r>
            <a:r>
              <a:rPr lang="fr-FR" sz="1400" dirty="0"/>
              <a:t> state</a:t>
            </a:r>
          </a:p>
        </p:txBody>
      </p:sp>
      <p:sp>
        <p:nvSpPr>
          <p:cNvPr id="33" name="Carré corné 16">
            <a:extLst>
              <a:ext uri="{FF2B5EF4-FFF2-40B4-BE49-F238E27FC236}">
                <a16:creationId xmlns:a16="http://schemas.microsoft.com/office/drawing/2014/main" id="{64326473-3E5B-0441-61ED-6A46EE1235C9}"/>
              </a:ext>
            </a:extLst>
          </p:cNvPr>
          <p:cNvSpPr/>
          <p:nvPr/>
        </p:nvSpPr>
        <p:spPr>
          <a:xfrm rot="21366566">
            <a:off x="9486995" y="4018223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Prevents</a:t>
            </a:r>
            <a:r>
              <a:rPr lang="fr-FR" dirty="0"/>
              <a:t> concurrent updates</a:t>
            </a:r>
          </a:p>
        </p:txBody>
      </p:sp>
      <p:sp>
        <p:nvSpPr>
          <p:cNvPr id="39" name="Carré corné 16">
            <a:extLst>
              <a:ext uri="{FF2B5EF4-FFF2-40B4-BE49-F238E27FC236}">
                <a16:creationId xmlns:a16="http://schemas.microsoft.com/office/drawing/2014/main" id="{B1ED8A00-8B11-2701-C8E3-BA010E45A724}"/>
              </a:ext>
            </a:extLst>
          </p:cNvPr>
          <p:cNvSpPr/>
          <p:nvPr/>
        </p:nvSpPr>
        <p:spPr>
          <a:xfrm rot="21366566">
            <a:off x="9441545" y="5236627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Audit trail</a:t>
            </a:r>
          </a:p>
        </p:txBody>
      </p:sp>
    </p:spTree>
    <p:extLst>
      <p:ext uri="{BB962C8B-B14F-4D97-AF65-F5344CB8AC3E}">
        <p14:creationId xmlns:p14="http://schemas.microsoft.com/office/powerpoint/2010/main" val="770151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8B06-2ECA-7941-2011-AB09A5EB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Bootstrapping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59569-38F7-5172-D4BF-0B7B3E0DE147}"/>
              </a:ext>
            </a:extLst>
          </p:cNvPr>
          <p:cNvSpPr/>
          <p:nvPr/>
        </p:nvSpPr>
        <p:spPr>
          <a:xfrm>
            <a:off x="2277374" y="1570008"/>
            <a:ext cx="2363638" cy="31745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Explore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435BD-933F-1566-AC46-279080855FF9}"/>
              </a:ext>
            </a:extLst>
          </p:cNvPr>
          <p:cNvSpPr/>
          <p:nvPr/>
        </p:nvSpPr>
        <p:spPr>
          <a:xfrm>
            <a:off x="4641012" y="1570008"/>
            <a:ext cx="2363638" cy="3174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Expand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24582-702A-CD68-AB52-FC976BF1F11F}"/>
              </a:ext>
            </a:extLst>
          </p:cNvPr>
          <p:cNvSpPr/>
          <p:nvPr/>
        </p:nvSpPr>
        <p:spPr>
          <a:xfrm>
            <a:off x="7004650" y="1570008"/>
            <a:ext cx="2363638" cy="31745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Extract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0C1048-32DF-EE76-1D91-CF4C5D453E9E}"/>
              </a:ext>
            </a:extLst>
          </p:cNvPr>
          <p:cNvSpPr/>
          <p:nvPr/>
        </p:nvSpPr>
        <p:spPr>
          <a:xfrm>
            <a:off x="2277373" y="2544794"/>
            <a:ext cx="7082287" cy="2078966"/>
          </a:xfrm>
          <a:custGeom>
            <a:avLst/>
            <a:gdLst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  <a:gd name="connsiteX0" fmla="*/ 0 w 7082287"/>
              <a:gd name="connsiteY0" fmla="*/ 2769079 h 2769079"/>
              <a:gd name="connsiteX1" fmla="*/ 7082287 w 7082287"/>
              <a:gd name="connsiteY1" fmla="*/ 0 h 276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2287" h="2769079">
                <a:moveTo>
                  <a:pt x="0" y="2769079"/>
                </a:moveTo>
                <a:cubicBezTo>
                  <a:pt x="4707147" y="2717321"/>
                  <a:pt x="2340634" y="43131"/>
                  <a:pt x="7082287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FA8C9F3-792C-1599-78B9-F25213BCAF15}"/>
              </a:ext>
            </a:extLst>
          </p:cNvPr>
          <p:cNvSpPr/>
          <p:nvPr/>
        </p:nvSpPr>
        <p:spPr>
          <a:xfrm rot="21339036">
            <a:off x="2368557" y="5063191"/>
            <a:ext cx="2104845" cy="1260210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Build</a:t>
            </a:r>
            <a:r>
              <a:rPr lang="fr-FR" dirty="0">
                <a:solidFill>
                  <a:schemeClr val="tx1"/>
                </a:solidFill>
              </a:rPr>
              <a:t> first stack</a:t>
            </a: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Ease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product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iterations</a:t>
            </a:r>
            <a:endParaRPr lang="fr-FR" sz="1400" i="1" dirty="0">
              <a:solidFill>
                <a:schemeClr val="tx1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36753CB3-5FC0-DD32-AE93-F1F2FBA9B689}"/>
              </a:ext>
            </a:extLst>
          </p:cNvPr>
          <p:cNvSpPr/>
          <p:nvPr/>
        </p:nvSpPr>
        <p:spPr>
          <a:xfrm rot="21339036">
            <a:off x="4779639" y="5029175"/>
            <a:ext cx="2104845" cy="133683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Extend</a:t>
            </a:r>
            <a:r>
              <a:rPr lang="fr-FR" dirty="0">
                <a:solidFill>
                  <a:schemeClr val="tx1"/>
                </a:solidFill>
              </a:rPr>
              <a:t> architecture</a:t>
            </a:r>
          </a:p>
          <a:p>
            <a:pPr algn="ctr"/>
            <a:r>
              <a:rPr lang="fr-FR" sz="1400" i="1" dirty="0">
                <a:solidFill>
                  <a:schemeClr val="tx1"/>
                </a:solidFill>
              </a:rPr>
              <a:t>Long running </a:t>
            </a:r>
            <a:r>
              <a:rPr lang="fr-FR" sz="1400" i="1" dirty="0" err="1">
                <a:solidFill>
                  <a:schemeClr val="tx1"/>
                </a:solidFill>
              </a:rPr>
              <a:t>tasks</a:t>
            </a:r>
            <a:r>
              <a:rPr lang="fr-FR" sz="1400" i="1" dirty="0">
                <a:solidFill>
                  <a:schemeClr val="tx1"/>
                </a:solidFill>
              </a:rPr>
              <a:t>, </a:t>
            </a:r>
            <a:r>
              <a:rPr lang="fr-FR" sz="1400" i="1" dirty="0" err="1">
                <a:solidFill>
                  <a:schemeClr val="tx1"/>
                </a:solidFill>
              </a:rPr>
              <a:t>frequent</a:t>
            </a:r>
            <a:r>
              <a:rPr lang="fr-FR" sz="1400" i="1" dirty="0">
                <a:solidFill>
                  <a:schemeClr val="tx1"/>
                </a:solidFill>
              </a:rPr>
              <a:t> updates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156EB8-5B18-A787-7FBA-343A53A9C27A}"/>
              </a:ext>
            </a:extLst>
          </p:cNvPr>
          <p:cNvSpPr/>
          <p:nvPr/>
        </p:nvSpPr>
        <p:spPr>
          <a:xfrm rot="21339036">
            <a:off x="7190748" y="5063190"/>
            <a:ext cx="2104845" cy="1260864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Handle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growth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Scale</a:t>
            </a:r>
            <a:r>
              <a:rPr lang="fr-FR" sz="1400" i="1" dirty="0">
                <a:solidFill>
                  <a:schemeClr val="tx1"/>
                </a:solidFill>
              </a:rPr>
              <a:t>, compliance, </a:t>
            </a:r>
            <a:r>
              <a:rPr lang="fr-FR" sz="1400" i="1" dirty="0" err="1">
                <a:solidFill>
                  <a:schemeClr val="tx1"/>
                </a:solidFill>
              </a:rPr>
              <a:t>maturity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2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A-7D1A-AA75-3F31-4A0EE049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and </a:t>
            </a:r>
            <a:r>
              <a:rPr lang="fr-FR" dirty="0" err="1"/>
              <a:t>layers</a:t>
            </a:r>
            <a:r>
              <a:rPr lang="fr-FR" dirty="0"/>
              <a:t> of code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692B67-20DA-FA97-4CF3-FA1F89CD6DED}"/>
              </a:ext>
            </a:extLst>
          </p:cNvPr>
          <p:cNvSpPr/>
          <p:nvPr/>
        </p:nvSpPr>
        <p:spPr>
          <a:xfrm>
            <a:off x="539495" y="1840644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app</a:t>
            </a:r>
          </a:p>
        </p:txBody>
      </p:sp>
      <p:sp>
        <p:nvSpPr>
          <p:cNvPr id="5" name="Carré corné 16">
            <a:extLst>
              <a:ext uri="{FF2B5EF4-FFF2-40B4-BE49-F238E27FC236}">
                <a16:creationId xmlns:a16="http://schemas.microsoft.com/office/drawing/2014/main" id="{5392A59C-0D48-E058-B942-1522094BB675}"/>
              </a:ext>
            </a:extLst>
          </p:cNvPr>
          <p:cNvSpPr/>
          <p:nvPr/>
        </p:nvSpPr>
        <p:spPr>
          <a:xfrm rot="21366566">
            <a:off x="7918771" y="1915850"/>
            <a:ext cx="2251447" cy="102037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People &amp;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C33E8E8-D2D7-7134-98A3-2FB2E18E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710" y="1775790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544E29EF-DE81-C1BC-7DD4-87636356D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1325" y="3023271"/>
            <a:ext cx="914400" cy="914400"/>
          </a:xfrm>
          <a:prstGeom prst="rect">
            <a:avLst/>
          </a:prstGeom>
        </p:spPr>
      </p:pic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954DCFA2-7C2F-F0DC-235B-9078F334E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325" y="4270752"/>
            <a:ext cx="914400" cy="914400"/>
          </a:xfrm>
          <a:prstGeom prst="rect">
            <a:avLst/>
          </a:prstGeom>
        </p:spPr>
      </p:pic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55C2D4E-1B82-BFDE-956D-D22268497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4710" y="5518234"/>
            <a:ext cx="914400" cy="914400"/>
          </a:xfrm>
          <a:prstGeom prst="rect">
            <a:avLst/>
          </a:prstGeom>
        </p:spPr>
      </p:pic>
      <p:sp>
        <p:nvSpPr>
          <p:cNvPr id="15" name="Carré corné 16">
            <a:extLst>
              <a:ext uri="{FF2B5EF4-FFF2-40B4-BE49-F238E27FC236}">
                <a16:creationId xmlns:a16="http://schemas.microsoft.com/office/drawing/2014/main" id="{D1846114-478A-00F2-B125-DC762677D649}"/>
              </a:ext>
            </a:extLst>
          </p:cNvPr>
          <p:cNvSpPr/>
          <p:nvPr/>
        </p:nvSpPr>
        <p:spPr>
          <a:xfrm rot="21366566">
            <a:off x="7776778" y="3797738"/>
            <a:ext cx="2535432" cy="159005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Domain </a:t>
            </a:r>
            <a:r>
              <a:rPr lang="fr-FR" dirty="0" err="1"/>
              <a:t>driven</a:t>
            </a:r>
            <a:endParaRPr lang="fr-FR" dirty="0"/>
          </a:p>
          <a:p>
            <a:pPr algn="ctr"/>
            <a:r>
              <a:rPr lang="fr-FR" dirty="0" err="1"/>
              <a:t>Decouples</a:t>
            </a:r>
            <a:r>
              <a:rPr lang="fr-FR" dirty="0"/>
              <a:t> business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technology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5366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799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427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161262" y="3744550"/>
            <a:ext cx="1112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  <a:p>
            <a:pPr algn="ctr"/>
            <a:r>
              <a:rPr lang="fr-FR" sz="1200" i="1" dirty="0"/>
              <a:t>Business </a:t>
            </a:r>
            <a:r>
              <a:rPr lang="fr-FR" sz="1200" i="1" dirty="0" err="1"/>
              <a:t>logic</a:t>
            </a:r>
            <a:endParaRPr lang="fr-FR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1635223" y="2223995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Infrastructure</a:t>
            </a:r>
          </a:p>
          <a:p>
            <a:pPr algn="ctr"/>
            <a:r>
              <a:rPr lang="fr-FR" sz="1200" i="1" dirty="0"/>
              <a:t>UI, DB, web APIs, </a:t>
            </a:r>
            <a:r>
              <a:rPr lang="fr-FR" sz="1200" i="1" dirty="0" err="1"/>
              <a:t>Frameworks</a:t>
            </a:r>
            <a:endParaRPr lang="fr-FR" sz="1200" i="1" dirty="0"/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78451" y="1612721"/>
            <a:ext cx="2625276" cy="777529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business value</a:t>
            </a:r>
          </a:p>
        </p:txBody>
      </p:sp>
      <p:sp>
        <p:nvSpPr>
          <p:cNvPr id="9" name="Carré corné 16">
            <a:extLst>
              <a:ext uri="{FF2B5EF4-FFF2-40B4-BE49-F238E27FC236}">
                <a16:creationId xmlns:a16="http://schemas.microsoft.com/office/drawing/2014/main" id="{33AE81F0-13DE-738F-80A9-A9D6C67E8EA3}"/>
              </a:ext>
            </a:extLst>
          </p:cNvPr>
          <p:cNvSpPr/>
          <p:nvPr/>
        </p:nvSpPr>
        <p:spPr>
          <a:xfrm rot="21366566">
            <a:off x="6987932" y="2600455"/>
            <a:ext cx="2625276" cy="1057058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Domain code uses </a:t>
            </a:r>
          </a:p>
          <a:p>
            <a:pPr algn="ctr"/>
            <a:r>
              <a:rPr lang="fr-FR" b="1" i="1" dirty="0" err="1">
                <a:solidFill>
                  <a:schemeClr val="tx1"/>
                </a:solidFill>
              </a:rPr>
              <a:t>Ubiquitous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language</a:t>
            </a:r>
            <a:endParaRPr lang="fr-FR" b="1" i="1" dirty="0">
              <a:solidFill>
                <a:schemeClr val="tx1"/>
              </a:solidFill>
            </a:endParaRPr>
          </a:p>
          <a:p>
            <a:pPr algn="ctr"/>
            <a:r>
              <a:rPr lang="fr-FR" sz="1400" i="1" dirty="0" err="1">
                <a:solidFill>
                  <a:schemeClr val="tx1"/>
                </a:solidFill>
              </a:rPr>
              <a:t>Between</a:t>
            </a:r>
            <a:r>
              <a:rPr lang="fr-FR" sz="1400" i="1" dirty="0">
                <a:solidFill>
                  <a:schemeClr val="tx1"/>
                </a:solidFill>
              </a:rPr>
              <a:t> </a:t>
            </a:r>
            <a:r>
              <a:rPr lang="fr-FR" sz="1400" i="1" dirty="0" err="1">
                <a:solidFill>
                  <a:schemeClr val="tx1"/>
                </a:solidFill>
              </a:rPr>
              <a:t>users</a:t>
            </a:r>
            <a:r>
              <a:rPr lang="fr-FR" sz="1400" i="1" dirty="0">
                <a:solidFill>
                  <a:schemeClr val="tx1"/>
                </a:solidFill>
              </a:rPr>
              <a:t> and devs</a:t>
            </a:r>
          </a:p>
        </p:txBody>
      </p:sp>
      <p:sp>
        <p:nvSpPr>
          <p:cNvPr id="10" name="Carré corné 16">
            <a:extLst>
              <a:ext uri="{FF2B5EF4-FFF2-40B4-BE49-F238E27FC236}">
                <a16:creationId xmlns:a16="http://schemas.microsoft.com/office/drawing/2014/main" id="{6E4760F7-1519-0943-59A1-235D90C82584}"/>
              </a:ext>
            </a:extLst>
          </p:cNvPr>
          <p:cNvSpPr/>
          <p:nvPr/>
        </p:nvSpPr>
        <p:spPr>
          <a:xfrm rot="21366566">
            <a:off x="6997417" y="4051691"/>
            <a:ext cx="2625276" cy="7775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technology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Carré corné 16">
            <a:extLst>
              <a:ext uri="{FF2B5EF4-FFF2-40B4-BE49-F238E27FC236}">
                <a16:creationId xmlns:a16="http://schemas.microsoft.com/office/drawing/2014/main" id="{D13AF4A4-1BBB-684A-3CB0-9B953DBABFF7}"/>
              </a:ext>
            </a:extLst>
          </p:cNvPr>
          <p:cNvSpPr/>
          <p:nvPr/>
        </p:nvSpPr>
        <p:spPr>
          <a:xfrm rot="21366566">
            <a:off x="7006898" y="5039425"/>
            <a:ext cx="2625276" cy="1057058"/>
          </a:xfrm>
          <a:prstGeom prst="foldedCorne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>
                <a:solidFill>
                  <a:schemeClr val="tx1"/>
                </a:solidFill>
              </a:rPr>
              <a:t>Domain </a:t>
            </a:r>
            <a:r>
              <a:rPr lang="fr-FR" sz="1400" i="1" dirty="0" err="1">
                <a:solidFill>
                  <a:schemeClr val="tx1"/>
                </a:solidFill>
              </a:rPr>
              <a:t>centric</a:t>
            </a:r>
            <a:r>
              <a:rPr lang="fr-FR" sz="1400" i="1" dirty="0">
                <a:solidFill>
                  <a:schemeClr val="tx1"/>
                </a:solidFill>
              </a:rPr>
              <a:t> architecture </a:t>
            </a:r>
            <a:r>
              <a:rPr lang="fr-FR" sz="1400" i="1" dirty="0" err="1">
                <a:solidFill>
                  <a:schemeClr val="tx1"/>
                </a:solidFill>
              </a:rPr>
              <a:t>aims</a:t>
            </a:r>
            <a:r>
              <a:rPr lang="fr-FR" sz="1400" i="1" dirty="0">
                <a:solidFill>
                  <a:schemeClr val="tx1"/>
                </a:solidFill>
              </a:rPr>
              <a:t> at </a:t>
            </a:r>
            <a:r>
              <a:rPr lang="fr-FR" sz="1400" i="1" dirty="0" err="1">
                <a:solidFill>
                  <a:schemeClr val="tx1"/>
                </a:solidFill>
              </a:rPr>
              <a:t>protecting</a:t>
            </a:r>
            <a:r>
              <a:rPr lang="fr-FR" sz="1400" i="1" dirty="0">
                <a:solidFill>
                  <a:schemeClr val="tx1"/>
                </a:solidFill>
              </a:rPr>
              <a:t> the </a:t>
            </a:r>
            <a:r>
              <a:rPr lang="fr-FR" sz="1400" i="1" dirty="0" err="1">
                <a:solidFill>
                  <a:schemeClr val="tx1"/>
                </a:solidFill>
              </a:rPr>
              <a:t>domain</a:t>
            </a:r>
            <a:endParaRPr lang="fr-FR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76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BF9-EC79-E47A-3CE0-42CFCE2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BDD – hexagonal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DF78F-E9E7-D178-A238-35EC706E8775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D8E631-876B-FD68-18AB-4012B8021950}"/>
              </a:ext>
            </a:extLst>
          </p:cNvPr>
          <p:cNvSpPr/>
          <p:nvPr/>
        </p:nvSpPr>
        <p:spPr>
          <a:xfrm>
            <a:off x="1108838" y="2398144"/>
            <a:ext cx="3217652" cy="32176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B23C4-5366-239D-07F6-FA0E805D222A}"/>
              </a:ext>
            </a:extLst>
          </p:cNvPr>
          <p:cNvSpPr/>
          <p:nvPr/>
        </p:nvSpPr>
        <p:spPr>
          <a:xfrm>
            <a:off x="1695777" y="2985083"/>
            <a:ext cx="2043775" cy="20437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B596-5939-1C54-17DE-0AC16DB42F74}"/>
              </a:ext>
            </a:extLst>
          </p:cNvPr>
          <p:cNvSpPr txBox="1"/>
          <p:nvPr/>
        </p:nvSpPr>
        <p:spPr>
          <a:xfrm>
            <a:off x="2247823" y="3837693"/>
            <a:ext cx="939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F57E-E81E-70B8-9095-622BA4F7F641}"/>
              </a:ext>
            </a:extLst>
          </p:cNvPr>
          <p:cNvSpPr txBox="1"/>
          <p:nvPr/>
        </p:nvSpPr>
        <p:spPr>
          <a:xfrm>
            <a:off x="2169276" y="2005730"/>
            <a:ext cx="1096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Infrastructure</a:t>
            </a:r>
          </a:p>
        </p:txBody>
      </p:sp>
      <p:sp>
        <p:nvSpPr>
          <p:cNvPr id="8" name="Carré corné 16">
            <a:extLst>
              <a:ext uri="{FF2B5EF4-FFF2-40B4-BE49-F238E27FC236}">
                <a16:creationId xmlns:a16="http://schemas.microsoft.com/office/drawing/2014/main" id="{5EB5395A-2698-CE4B-B4A4-E1B801BF82A7}"/>
              </a:ext>
            </a:extLst>
          </p:cNvPr>
          <p:cNvSpPr/>
          <p:nvPr/>
        </p:nvSpPr>
        <p:spPr>
          <a:xfrm rot="21366566">
            <a:off x="6993046" y="1612226"/>
            <a:ext cx="2625276" cy="12077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Adapters</a:t>
            </a:r>
            <a:r>
              <a:rPr lang="fr-FR" dirty="0">
                <a:solidFill>
                  <a:schemeClr val="tx1"/>
                </a:solidFill>
              </a:rPr>
              <a:t> are how app </a:t>
            </a:r>
            <a:r>
              <a:rPr lang="fr-FR" dirty="0" err="1">
                <a:solidFill>
                  <a:schemeClr val="tx1"/>
                </a:solidFill>
              </a:rPr>
              <a:t>interacts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with</a:t>
            </a:r>
            <a:r>
              <a:rPr lang="fr-FR" dirty="0">
                <a:solidFill>
                  <a:schemeClr val="tx1"/>
                </a:solidFill>
              </a:rPr>
              <a:t> the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47CE-7FAC-5301-5813-7D923FCA54A8}"/>
              </a:ext>
            </a:extLst>
          </p:cNvPr>
          <p:cNvSpPr txBox="1"/>
          <p:nvPr/>
        </p:nvSpPr>
        <p:spPr>
          <a:xfrm>
            <a:off x="2333584" y="256080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err="1"/>
              <a:t>adapters</a:t>
            </a:r>
            <a:endParaRPr lang="fr-FR" sz="1100" dirty="0"/>
          </a:p>
        </p:txBody>
      </p:sp>
      <p:sp>
        <p:nvSpPr>
          <p:cNvPr id="13" name="Carré corné 16">
            <a:extLst>
              <a:ext uri="{FF2B5EF4-FFF2-40B4-BE49-F238E27FC236}">
                <a16:creationId xmlns:a16="http://schemas.microsoft.com/office/drawing/2014/main" id="{43F10CB4-FA31-4E0E-A66F-46DA521C1F7B}"/>
              </a:ext>
            </a:extLst>
          </p:cNvPr>
          <p:cNvSpPr/>
          <p:nvPr/>
        </p:nvSpPr>
        <p:spPr>
          <a:xfrm rot="21366566">
            <a:off x="8266383" y="2893698"/>
            <a:ext cx="1918379" cy="88253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e.g. how </a:t>
            </a:r>
            <a:r>
              <a:rPr lang="fr-FR" sz="1400" dirty="0" err="1">
                <a:solidFill>
                  <a:schemeClr val="tx1"/>
                </a:solidFill>
              </a:rPr>
              <a:t>domain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interacts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database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Carré corné 16">
            <a:extLst>
              <a:ext uri="{FF2B5EF4-FFF2-40B4-BE49-F238E27FC236}">
                <a16:creationId xmlns:a16="http://schemas.microsoft.com/office/drawing/2014/main" id="{ED8A54C6-812F-6831-43DD-0710C04C7BA7}"/>
              </a:ext>
            </a:extLst>
          </p:cNvPr>
          <p:cNvSpPr/>
          <p:nvPr/>
        </p:nvSpPr>
        <p:spPr>
          <a:xfrm rot="21366566">
            <a:off x="6919587" y="4310597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Primary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driving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Carré corné 16">
            <a:extLst>
              <a:ext uri="{FF2B5EF4-FFF2-40B4-BE49-F238E27FC236}">
                <a16:creationId xmlns:a16="http://schemas.microsoft.com/office/drawing/2014/main" id="{E251B60A-72C5-571E-F96F-AC96C6BCCB75}"/>
              </a:ext>
            </a:extLst>
          </p:cNvPr>
          <p:cNvSpPr/>
          <p:nvPr/>
        </p:nvSpPr>
        <p:spPr>
          <a:xfrm rot="21366566">
            <a:off x="8270174" y="5406678"/>
            <a:ext cx="2330915" cy="100828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Secondary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driven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1503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36FAD9F-5FD5-0670-EDE4-44A475B5A453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05C8B-29C9-13FE-BBA2-3F08A983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D9CB5-0BBE-465C-C5A2-05D5F4B086DE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09A91E-FEE4-4E24-B881-6703A4C12FD8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45F25A-EA02-0ED1-85EE-F54360100FF1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899B0-6BC3-3710-2407-066310005E57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259B6-D2AA-F902-D938-C20976E0A07D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25914-3AF9-B1C2-D296-526D0074F83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CF41A-E301-891B-4AF4-69C4E39DA616}"/>
              </a:ext>
            </a:extLst>
          </p:cNvPr>
          <p:cNvSpPr txBox="1"/>
          <p:nvPr/>
        </p:nvSpPr>
        <p:spPr>
          <a:xfrm rot="19197404">
            <a:off x="2944851" y="4812111"/>
            <a:ext cx="121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presenters</a:t>
            </a:r>
            <a:endParaRPr lang="fr-F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9837EE-8E04-7EF4-954D-8235B876B48A}"/>
              </a:ext>
            </a:extLst>
          </p:cNvPr>
          <p:cNvSpPr txBox="1"/>
          <p:nvPr/>
        </p:nvSpPr>
        <p:spPr>
          <a:xfrm rot="2530080">
            <a:off x="1296494" y="4736834"/>
            <a:ext cx="107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gateways</a:t>
            </a:r>
            <a:endParaRPr lang="fr-F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B10D-4BE7-8E02-C1BA-0EB20B20419F}"/>
              </a:ext>
            </a:extLst>
          </p:cNvPr>
          <p:cNvSpPr txBox="1"/>
          <p:nvPr/>
        </p:nvSpPr>
        <p:spPr>
          <a:xfrm>
            <a:off x="1036233" y="5055079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112A9-DECF-3DA2-B39E-839E6FCBF46B}"/>
              </a:ext>
            </a:extLst>
          </p:cNvPr>
          <p:cNvSpPr txBox="1"/>
          <p:nvPr/>
        </p:nvSpPr>
        <p:spPr>
          <a:xfrm>
            <a:off x="4094560" y="4906111"/>
            <a:ext cx="391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2DF57-4D01-7CD9-58B8-B61707A98F1D}"/>
              </a:ext>
            </a:extLst>
          </p:cNvPr>
          <p:cNvSpPr txBox="1"/>
          <p:nvPr/>
        </p:nvSpPr>
        <p:spPr>
          <a:xfrm>
            <a:off x="3706873" y="240677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5432-1DCA-B76F-8F67-B8351C0D4248}"/>
              </a:ext>
            </a:extLst>
          </p:cNvPr>
          <p:cNvSpPr txBox="1"/>
          <p:nvPr/>
        </p:nvSpPr>
        <p:spPr>
          <a:xfrm rot="19223147">
            <a:off x="850690" y="2498150"/>
            <a:ext cx="97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devices</a:t>
            </a:r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3E05-206D-9E6C-4BE8-060D904C6652}"/>
              </a:ext>
            </a:extLst>
          </p:cNvPr>
          <p:cNvSpPr txBox="1"/>
          <p:nvPr/>
        </p:nvSpPr>
        <p:spPr>
          <a:xfrm>
            <a:off x="2152120" y="557390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External</a:t>
            </a:r>
            <a:endParaRPr lang="fr-FR" sz="1600" dirty="0"/>
          </a:p>
          <a:p>
            <a:pPr algn="ctr"/>
            <a:r>
              <a:rPr lang="fr-FR" sz="1600" dirty="0"/>
              <a:t>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8FA829-F051-6323-2CAA-863E42E0766F}"/>
              </a:ext>
            </a:extLst>
          </p:cNvPr>
          <p:cNvCxnSpPr>
            <a:cxnSpLocks/>
          </p:cNvCxnSpPr>
          <p:nvPr/>
        </p:nvCxnSpPr>
        <p:spPr>
          <a:xfrm>
            <a:off x="751323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195F5D-1AFD-E3A5-AB43-E3C9E33FD00C}"/>
              </a:ext>
            </a:extLst>
          </p:cNvPr>
          <p:cNvCxnSpPr>
            <a:cxnSpLocks/>
          </p:cNvCxnSpPr>
          <p:nvPr/>
        </p:nvCxnSpPr>
        <p:spPr>
          <a:xfrm>
            <a:off x="1291465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680CC-61A9-C0C2-CBE9-7B8089347815}"/>
              </a:ext>
            </a:extLst>
          </p:cNvPr>
          <p:cNvCxnSpPr>
            <a:cxnSpLocks/>
          </p:cNvCxnSpPr>
          <p:nvPr/>
        </p:nvCxnSpPr>
        <p:spPr>
          <a:xfrm>
            <a:off x="1831608" y="4006970"/>
            <a:ext cx="499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4A4C84AD-681D-D070-7182-F3A441CD644D}"/>
              </a:ext>
            </a:extLst>
          </p:cNvPr>
          <p:cNvSpPr/>
          <p:nvPr/>
        </p:nvSpPr>
        <p:spPr>
          <a:xfrm>
            <a:off x="5857335" y="1828801"/>
            <a:ext cx="3001993" cy="577970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Enterprise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0044BB6C-2F6B-25B1-7021-77B2C5A99955}"/>
              </a:ext>
            </a:extLst>
          </p:cNvPr>
          <p:cNvSpPr/>
          <p:nvPr/>
        </p:nvSpPr>
        <p:spPr>
          <a:xfrm>
            <a:off x="5857334" y="2682816"/>
            <a:ext cx="3001993" cy="577970"/>
          </a:xfrm>
          <a:prstGeom prst="foldedCorne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Application business </a:t>
            </a:r>
            <a:r>
              <a:rPr lang="fr-FR" sz="1400" dirty="0" err="1">
                <a:solidFill>
                  <a:schemeClr val="tx1"/>
                </a:solidFill>
              </a:rPr>
              <a:t>rules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521E8F9-9148-A70E-670C-3F66BF7C8673}"/>
              </a:ext>
            </a:extLst>
          </p:cNvPr>
          <p:cNvSpPr/>
          <p:nvPr/>
        </p:nvSpPr>
        <p:spPr>
          <a:xfrm>
            <a:off x="5857333" y="3536831"/>
            <a:ext cx="3001993" cy="57797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Interface </a:t>
            </a:r>
            <a:r>
              <a:rPr lang="fr-FR" sz="1400" dirty="0" err="1">
                <a:solidFill>
                  <a:schemeClr val="tx1"/>
                </a:solidFill>
              </a:rPr>
              <a:t>adapters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391B05FC-349E-4DB3-FF94-2FAD053300F9}"/>
              </a:ext>
            </a:extLst>
          </p:cNvPr>
          <p:cNvSpPr/>
          <p:nvPr/>
        </p:nvSpPr>
        <p:spPr>
          <a:xfrm>
            <a:off x="5857332" y="4390846"/>
            <a:ext cx="3001993" cy="57797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Frameworks</a:t>
            </a:r>
            <a:r>
              <a:rPr lang="fr-FR" sz="1400" dirty="0">
                <a:solidFill>
                  <a:schemeClr val="tx1"/>
                </a:solidFill>
              </a:rPr>
              <a:t> &amp; drivers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043BF8-A3F2-3CFB-FDA8-602323F87F3E}"/>
              </a:ext>
            </a:extLst>
          </p:cNvPr>
          <p:cNvCxnSpPr>
            <a:cxnSpLocks/>
            <a:stCxn id="29" idx="1"/>
            <a:endCxn id="4" idx="7"/>
          </p:cNvCxnSpPr>
          <p:nvPr/>
        </p:nvCxnSpPr>
        <p:spPr>
          <a:xfrm flipH="1">
            <a:off x="3092802" y="2117786"/>
            <a:ext cx="2764533" cy="1514047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CBFA0E-6C01-BB6C-8F3C-3D1757213A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706873" y="2971801"/>
            <a:ext cx="2150461" cy="7092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E207B-C377-795E-31A8-372CBF20E2C4}"/>
              </a:ext>
            </a:extLst>
          </p:cNvPr>
          <p:cNvCxnSpPr>
            <a:cxnSpLocks/>
            <a:stCxn id="31" idx="1"/>
            <a:endCxn id="7" idx="6"/>
          </p:cNvCxnSpPr>
          <p:nvPr/>
        </p:nvCxnSpPr>
        <p:spPr>
          <a:xfrm flipH="1">
            <a:off x="4317863" y="3825816"/>
            <a:ext cx="1539470" cy="18115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484797-17E9-4411-63DE-B5CD6E8FF7F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811553" y="4679831"/>
            <a:ext cx="1045779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69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360F-EDF6-1F92-EC98-148279C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 </a:t>
            </a:r>
            <a:r>
              <a:rPr lang="fr-FR" dirty="0" err="1"/>
              <a:t>example</a:t>
            </a:r>
            <a:r>
              <a:rPr lang="fr-FR" dirty="0"/>
              <a:t>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D217B-85FA-41E8-E376-BEC388D048FC}"/>
              </a:ext>
            </a:extLst>
          </p:cNvPr>
          <p:cNvSpPr/>
          <p:nvPr/>
        </p:nvSpPr>
        <p:spPr>
          <a:xfrm>
            <a:off x="539495" y="1828801"/>
            <a:ext cx="4356338" cy="43563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B1E90E-1DB7-8FAA-DD8B-A2CBE6D855CD}"/>
              </a:ext>
            </a:extLst>
          </p:cNvPr>
          <p:cNvSpPr/>
          <p:nvPr/>
        </p:nvSpPr>
        <p:spPr>
          <a:xfrm>
            <a:off x="1117465" y="2406771"/>
            <a:ext cx="3200398" cy="320039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21BA33-9D16-FEE2-B38C-AB2805F3706A}"/>
              </a:ext>
            </a:extLst>
          </p:cNvPr>
          <p:cNvSpPr/>
          <p:nvPr/>
        </p:nvSpPr>
        <p:spPr>
          <a:xfrm>
            <a:off x="1669555" y="2958861"/>
            <a:ext cx="2096218" cy="20962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D82594-F863-C52B-EBEE-E67EAFD6B5B8}"/>
              </a:ext>
            </a:extLst>
          </p:cNvPr>
          <p:cNvSpPr/>
          <p:nvPr/>
        </p:nvSpPr>
        <p:spPr>
          <a:xfrm>
            <a:off x="2187140" y="3476446"/>
            <a:ext cx="1061049" cy="10610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E52B9-555A-A067-AF66-D83387F15DC8}"/>
              </a:ext>
            </a:extLst>
          </p:cNvPr>
          <p:cNvSpPr txBox="1"/>
          <p:nvPr/>
        </p:nvSpPr>
        <p:spPr>
          <a:xfrm>
            <a:off x="2274273" y="382230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entities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A0E4-FFA0-7095-5559-34B04733995F}"/>
              </a:ext>
            </a:extLst>
          </p:cNvPr>
          <p:cNvSpPr txBox="1"/>
          <p:nvPr/>
        </p:nvSpPr>
        <p:spPr>
          <a:xfrm>
            <a:off x="2156451" y="3107831"/>
            <a:ext cx="11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222E6-41A4-CAF0-AE7C-89DFBDA8B907}"/>
              </a:ext>
            </a:extLst>
          </p:cNvPr>
          <p:cNvSpPr txBox="1"/>
          <p:nvPr/>
        </p:nvSpPr>
        <p:spPr>
          <a:xfrm>
            <a:off x="2112495" y="2529144"/>
            <a:ext cx="1206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controllers</a:t>
            </a:r>
            <a:endParaRPr lang="fr-F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EC90-059B-2F50-CC0E-BDC515EF580E}"/>
              </a:ext>
            </a:extLst>
          </p:cNvPr>
          <p:cNvSpPr txBox="1"/>
          <p:nvPr/>
        </p:nvSpPr>
        <p:spPr>
          <a:xfrm>
            <a:off x="2411007" y="1931178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web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8860-4359-DEE5-43D4-F2A269669E28}"/>
              </a:ext>
            </a:extLst>
          </p:cNvPr>
          <p:cNvSpPr txBox="1"/>
          <p:nvPr/>
        </p:nvSpPr>
        <p:spPr>
          <a:xfrm>
            <a:off x="2172959" y="5744208"/>
            <a:ext cx="1085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Database</a:t>
            </a:r>
            <a:endParaRPr lang="fr-F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63CF73-3829-90D5-AEFE-238F4A17912B}"/>
              </a:ext>
            </a:extLst>
          </p:cNvPr>
          <p:cNvSpPr txBox="1"/>
          <p:nvPr/>
        </p:nvSpPr>
        <p:spPr>
          <a:xfrm>
            <a:off x="2113704" y="5115314"/>
            <a:ext cx="11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repository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D31036-8085-E1BD-66D0-861953E4CACF}"/>
              </a:ext>
            </a:extLst>
          </p:cNvPr>
          <p:cNvCxnSpPr>
            <a:cxnSpLocks/>
          </p:cNvCxnSpPr>
          <p:nvPr/>
        </p:nvCxnSpPr>
        <p:spPr>
          <a:xfrm>
            <a:off x="474453" y="2958861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5ACD-0A57-9EE9-7000-14C191C0A534}"/>
              </a:ext>
            </a:extLst>
          </p:cNvPr>
          <p:cNvCxnSpPr>
            <a:cxnSpLocks/>
          </p:cNvCxnSpPr>
          <p:nvPr/>
        </p:nvCxnSpPr>
        <p:spPr>
          <a:xfrm>
            <a:off x="474453" y="5077933"/>
            <a:ext cx="1135236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6EED68-FFEE-C367-4776-DC54B73DD063}"/>
              </a:ext>
            </a:extLst>
          </p:cNvPr>
          <p:cNvSpPr txBox="1"/>
          <p:nvPr/>
        </p:nvSpPr>
        <p:spPr>
          <a:xfrm>
            <a:off x="5170138" y="1879358"/>
            <a:ext cx="145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/>
              <a:t>Presentation</a:t>
            </a:r>
            <a:endParaRPr lang="fr-FR" sz="1600" dirty="0"/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84F752-8B72-E16B-3E3E-9F850601EF6A}"/>
              </a:ext>
            </a:extLst>
          </p:cNvPr>
          <p:cNvSpPr txBox="1"/>
          <p:nvPr/>
        </p:nvSpPr>
        <p:spPr>
          <a:xfrm>
            <a:off x="5685407" y="3726010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Domain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737A5B-2BFB-6035-0044-EE5C563FD77F}"/>
              </a:ext>
            </a:extLst>
          </p:cNvPr>
          <p:cNvSpPr txBox="1"/>
          <p:nvPr/>
        </p:nvSpPr>
        <p:spPr>
          <a:xfrm>
            <a:off x="5972344" y="5552694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/>
              <a:t>Data</a:t>
            </a:r>
          </a:p>
          <a:p>
            <a:pPr algn="r"/>
            <a:r>
              <a:rPr lang="fr-FR" sz="1600" dirty="0"/>
              <a:t>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A3599-E170-FC8C-4FA6-43FD34C9AB88}"/>
              </a:ext>
            </a:extLst>
          </p:cNvPr>
          <p:cNvSpPr/>
          <p:nvPr/>
        </p:nvSpPr>
        <p:spPr>
          <a:xfrm>
            <a:off x="7733922" y="1535472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view</a:t>
            </a:r>
            <a:endParaRPr lang="fr-FR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42528C-632D-F572-24D8-FBC64EE3C64A}"/>
              </a:ext>
            </a:extLst>
          </p:cNvPr>
          <p:cNvSpPr/>
          <p:nvPr/>
        </p:nvSpPr>
        <p:spPr>
          <a:xfrm>
            <a:off x="7730270" y="2304753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presenter</a:t>
            </a:r>
            <a:endParaRPr lang="fr-FR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3B787E-9447-FD49-E7D4-2EC8E426D0C6}"/>
              </a:ext>
            </a:extLst>
          </p:cNvPr>
          <p:cNvSpPr/>
          <p:nvPr/>
        </p:nvSpPr>
        <p:spPr>
          <a:xfrm>
            <a:off x="7730270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dirty="0"/>
              <a:t>Use case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7F252C-34A0-025C-3666-259288F5563A}"/>
              </a:ext>
            </a:extLst>
          </p:cNvPr>
          <p:cNvSpPr/>
          <p:nvPr/>
        </p:nvSpPr>
        <p:spPr>
          <a:xfrm>
            <a:off x="9767515" y="3819990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entity</a:t>
            </a:r>
            <a:endParaRPr lang="fr-FR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0DE2EC-F4A6-943D-5AE1-381D0284A248}"/>
              </a:ext>
            </a:extLst>
          </p:cNvPr>
          <p:cNvSpPr/>
          <p:nvPr/>
        </p:nvSpPr>
        <p:spPr>
          <a:xfrm>
            <a:off x="7737574" y="5340673"/>
            <a:ext cx="1258455" cy="39681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FR" sz="1400" dirty="0"/>
              <a:t>repository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9F8AF5-186A-A2A1-3FAC-E1CD73AF276F}"/>
              </a:ext>
            </a:extLst>
          </p:cNvPr>
          <p:cNvSpPr/>
          <p:nvPr/>
        </p:nvSpPr>
        <p:spPr>
          <a:xfrm>
            <a:off x="9748251" y="5340672"/>
            <a:ext cx="1262107" cy="39681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database</a:t>
            </a:r>
            <a:endParaRPr lang="fr-FR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E57EB0-C2D7-CCE0-2A04-676A0306CFF3}"/>
              </a:ext>
            </a:extLst>
          </p:cNvPr>
          <p:cNvCxnSpPr>
            <a:cxnSpLocks/>
          </p:cNvCxnSpPr>
          <p:nvPr/>
        </p:nvCxnSpPr>
        <p:spPr>
          <a:xfrm flipV="1">
            <a:off x="8366802" y="4465829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56B682-D535-9356-05FF-476FBF22C9B8}"/>
              </a:ext>
            </a:extLst>
          </p:cNvPr>
          <p:cNvCxnSpPr>
            <a:cxnSpLocks/>
          </p:cNvCxnSpPr>
          <p:nvPr/>
        </p:nvCxnSpPr>
        <p:spPr>
          <a:xfrm>
            <a:off x="8366802" y="2740623"/>
            <a:ext cx="0" cy="81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CE7F2-BF0F-6FBF-7BED-DB5810B19D10}"/>
              </a:ext>
            </a:extLst>
          </p:cNvPr>
          <p:cNvCxnSpPr>
            <a:cxnSpLocks/>
          </p:cNvCxnSpPr>
          <p:nvPr/>
        </p:nvCxnSpPr>
        <p:spPr>
          <a:xfrm>
            <a:off x="8366802" y="1997390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D3449A-BAE8-E59A-7A8E-B40E99681E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7467" y="3882214"/>
            <a:ext cx="0" cy="27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82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589-0A18-8AAA-4518-0D9D5DDA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6C46-601A-BDF0-B854-F8DD0313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logic</a:t>
            </a:r>
            <a:r>
              <a:rPr lang="fr-FR" dirty="0"/>
              <a:t> code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endParaRPr lang="fr-FR" dirty="0"/>
          </a:p>
          <a:p>
            <a:pPr lvl="1"/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user interface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services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706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5DD8-4A15-BD14-E7FA-E68E8C18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A55E-E427-809C-E8D2-08A24958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71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Well-crafted</a:t>
            </a:r>
            <a:r>
              <a:rPr lang="fr-FR" dirty="0"/>
              <a:t>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software,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well-crafted</a:t>
            </a:r>
            <a:r>
              <a:rPr lang="fr-FR" dirty="0"/>
              <a:t> software</a:t>
            </a:r>
            <a:br>
              <a:rPr lang="fr-FR" dirty="0"/>
            </a:br>
            <a:r>
              <a:rPr lang="fr-FR" b="1" i="1" dirty="0" err="1"/>
              <a:t>Well-crafted</a:t>
            </a:r>
            <a:r>
              <a:rPr lang="fr-FR" b="1" i="1" dirty="0"/>
              <a:t> == high </a:t>
            </a:r>
            <a:r>
              <a:rPr lang="fr-FR" b="1" i="1" dirty="0" err="1"/>
              <a:t>quality</a:t>
            </a:r>
            <a:r>
              <a:rPr lang="fr-FR" b="1" i="1" dirty="0"/>
              <a:t> code</a:t>
            </a:r>
          </a:p>
          <a:p>
            <a:pPr lvl="1"/>
            <a:r>
              <a:rPr lang="fr-FR" dirty="0" err="1"/>
              <a:t>Automated</a:t>
            </a:r>
            <a:r>
              <a:rPr lang="fr-FR" dirty="0"/>
              <a:t> tests</a:t>
            </a:r>
          </a:p>
          <a:p>
            <a:pPr lvl="1"/>
            <a:r>
              <a:rPr lang="fr-FR" dirty="0"/>
              <a:t>Business </a:t>
            </a:r>
            <a:r>
              <a:rPr lang="fr-FR" dirty="0" err="1"/>
              <a:t>language</a:t>
            </a:r>
            <a:r>
              <a:rPr lang="fr-FR" dirty="0"/>
              <a:t> in the code</a:t>
            </a:r>
          </a:p>
          <a:p>
            <a:pPr lvl="1"/>
            <a:r>
              <a:rPr lang="fr-FR" dirty="0" err="1"/>
              <a:t>Appropriate</a:t>
            </a:r>
            <a:r>
              <a:rPr lang="fr-FR" dirty="0"/>
              <a:t> design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Code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guarantee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</a:t>
            </a:r>
          </a:p>
          <a:p>
            <a:pPr marL="0" indent="0" algn="ctr">
              <a:buNone/>
            </a:pPr>
            <a:r>
              <a:rPr lang="fr-FR" b="1" dirty="0"/>
              <a:t>but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the main cause of </a:t>
            </a:r>
            <a:r>
              <a:rPr lang="fr-FR" dirty="0" err="1"/>
              <a:t>failure</a:t>
            </a:r>
            <a:endParaRPr lang="fr-FR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B0E5A63E-2FFD-10DB-6A77-15D3356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8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5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7EB072-D54E-4376-BF49-1F93422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5F6FC0-12CB-DA40-A9C9-BD8D8461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Pictures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unsplash.com </a:t>
            </a:r>
          </a:p>
          <a:p>
            <a:pPr marL="342900" indent="-342900">
              <a:buFontTx/>
              <a:buChar char="-"/>
            </a:pPr>
            <a:r>
              <a:rPr lang="fr-FR" dirty="0"/>
              <a:t>Avatars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/>
              <a:t>open </a:t>
            </a:r>
            <a:r>
              <a:rPr lang="fr-FR" b="1" dirty="0" err="1"/>
              <a:t>peeps</a:t>
            </a:r>
            <a:r>
              <a:rPr lang="fr-FR" b="1" dirty="0"/>
              <a:t> </a:t>
            </a:r>
            <a:r>
              <a:rPr lang="fr-FR" dirty="0"/>
              <a:t>flat assets</a:t>
            </a:r>
          </a:p>
          <a:p>
            <a:pPr marL="342900" indent="-342900">
              <a:buFontTx/>
              <a:buChar char="-"/>
            </a:pPr>
            <a:r>
              <a:rPr lang="fr-FR" dirty="0" err="1"/>
              <a:t>Manifesto</a:t>
            </a:r>
            <a:r>
              <a:rPr lang="fr-FR" dirty="0"/>
              <a:t> for software </a:t>
            </a:r>
            <a:r>
              <a:rPr lang="fr-FR" dirty="0" err="1"/>
              <a:t>craftsmanship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http://manifesto.softwarecraftsmanship.org/#/en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dirty="0">
                <a:hlinkClick r:id="rId3"/>
              </a:rPr>
              <a:t>https://github.com/fmbenhassine/awesome-software-craftsmanship</a:t>
            </a:r>
            <a:r>
              <a:rPr lang="fr-FR" dirty="0"/>
              <a:t> 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7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B8ED-7B27-0079-ABA1-3E188C34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333C-51D1-3C96-7CCD-A246DC221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responding</a:t>
            </a:r>
            <a:r>
              <a:rPr lang="fr-FR" dirty="0"/>
              <a:t> to change,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steadily</a:t>
            </a:r>
            <a:r>
              <a:rPr lang="fr-FR" dirty="0"/>
              <a:t> </a:t>
            </a:r>
            <a:r>
              <a:rPr lang="fr-FR" dirty="0" err="1"/>
              <a:t>adding</a:t>
            </a:r>
            <a:r>
              <a:rPr lang="fr-FR" dirty="0"/>
              <a:t> value</a:t>
            </a:r>
            <a:br>
              <a:rPr lang="fr-FR" dirty="0"/>
            </a:br>
            <a:r>
              <a:rPr lang="fr-FR" b="1" i="1" dirty="0" err="1"/>
              <a:t>constantly</a:t>
            </a:r>
            <a:r>
              <a:rPr lang="fr-FR" b="1" i="1" dirty="0"/>
              <a:t> </a:t>
            </a:r>
            <a:r>
              <a:rPr lang="fr-FR" b="1" i="1" dirty="0" err="1"/>
              <a:t>improve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code</a:t>
            </a:r>
          </a:p>
          <a:p>
            <a:pPr lvl="1"/>
            <a:r>
              <a:rPr lang="fr-FR" dirty="0"/>
              <a:t>Testable</a:t>
            </a:r>
          </a:p>
          <a:p>
            <a:pPr lvl="1"/>
            <a:r>
              <a:rPr lang="fr-FR" dirty="0" err="1"/>
              <a:t>Extendable</a:t>
            </a:r>
            <a:endParaRPr lang="fr-FR" dirty="0"/>
          </a:p>
          <a:p>
            <a:pPr lvl="1"/>
            <a:r>
              <a:rPr lang="fr-FR" dirty="0" err="1"/>
              <a:t>Refactoring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Boy scout </a:t>
            </a:r>
            <a:r>
              <a:rPr lang="fr-FR" dirty="0" err="1"/>
              <a:t>rule</a:t>
            </a:r>
            <a:br>
              <a:rPr lang="fr-FR" dirty="0"/>
            </a:b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campground</a:t>
            </a:r>
            <a:r>
              <a:rPr lang="fr-FR" dirty="0"/>
              <a:t> </a:t>
            </a:r>
            <a:r>
              <a:rPr lang="fr-FR" dirty="0" err="1"/>
              <a:t>cleaner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pic>
        <p:nvPicPr>
          <p:cNvPr id="5" name="Graphic 4" descr="Diamond">
            <a:extLst>
              <a:ext uri="{FF2B5EF4-FFF2-40B4-BE49-F238E27FC236}">
                <a16:creationId xmlns:a16="http://schemas.microsoft.com/office/drawing/2014/main" id="{C95BBCE0-D474-DBE7-53DA-2C0D08F48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339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6701</TotalTime>
  <Words>2798</Words>
  <Application>Microsoft Office PowerPoint</Application>
  <PresentationFormat>Widescreen</PresentationFormat>
  <Paragraphs>805</Paragraphs>
  <Slides>80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Menlo</vt:lpstr>
      <vt:lpstr>Monaco</vt:lpstr>
      <vt:lpstr>Arial</vt:lpstr>
      <vt:lpstr>Calibri</vt:lpstr>
      <vt:lpstr>Open Sans</vt:lpstr>
      <vt:lpstr>Custom Design</vt:lpstr>
      <vt:lpstr>Software Craftsmanship</vt:lpstr>
      <vt:lpstr>About</vt:lpstr>
      <vt:lpstr>Software crisis, engineering &amp; crafts</vt:lpstr>
      <vt:lpstr>Developer ↮ Code </vt:lpstr>
      <vt:lpstr>Flatsharing</vt:lpstr>
      <vt:lpstr>Craftsmanship in a nutshell </vt:lpstr>
      <vt:lpstr>The multiverse of acronyms</vt:lpstr>
      <vt:lpstr>Well-crafted software</vt:lpstr>
      <vt:lpstr>Steadily adding value</vt:lpstr>
      <vt:lpstr>Community of professionals</vt:lpstr>
      <vt:lpstr>Productive partnerships</vt:lpstr>
      <vt:lpstr>Manifesto for Software Craftsmanship</vt:lpstr>
      <vt:lpstr>Developer eXperience </vt:lpstr>
      <vt:lpstr>Course focus</vt:lpstr>
      <vt:lpstr>Testing applications</vt:lpstr>
      <vt:lpstr>Manual testing</vt:lpstr>
      <vt:lpstr>Unit test is a « code » specification</vt:lpstr>
      <vt:lpstr>Assertion frameworks</vt:lpstr>
      <vt:lpstr>Code coverage</vt:lpstr>
      <vt:lpstr>Test doubles</vt:lpstr>
      <vt:lpstr>Testing private/internal organs</vt:lpstr>
      <vt:lpstr>TDD or not TDD</vt:lpstr>
      <vt:lpstr>TDD Test Driven Development</vt:lpstr>
      <vt:lpstr>TDD process</vt:lpstr>
      <vt:lpstr>Let’s code !</vt:lpstr>
      <vt:lpstr>Just in case </vt:lpstr>
      <vt:lpstr>London vs. Chicago</vt:lpstr>
      <vt:lpstr>100% code cover-mir-age</vt:lpstr>
      <vt:lpstr>ATDD Acceptance Test Driven Development</vt:lpstr>
      <vt:lpstr>Programmation collaborative</vt:lpstr>
      <vt:lpstr>Efficient Collaboration</vt:lpstr>
      <vt:lpstr>Pair programming</vt:lpstr>
      <vt:lpstr>How to ?</vt:lpstr>
      <vt:lpstr>Pair programming style – strong style</vt:lpstr>
      <vt:lpstr>Pair programming style – silent style</vt:lpstr>
      <vt:lpstr>Pair programming styles – ping pong</vt:lpstr>
      <vt:lpstr>Pair programming styles – evil twin</vt:lpstr>
      <vt:lpstr>Pair programming</vt:lpstr>
      <vt:lpstr>Mob programming</vt:lpstr>
      <vt:lpstr>code review</vt:lpstr>
      <vt:lpstr>Conventional commit</vt:lpstr>
      <vt:lpstr>Clean Code fundamentals</vt:lpstr>
      <vt:lpstr>PowerPoint Presentation</vt:lpstr>
      <vt:lpstr>Clean code</vt:lpstr>
      <vt:lpstr>Rule of thumb 👍</vt:lpstr>
      <vt:lpstr>Design rules</vt:lpstr>
      <vt:lpstr>polymorphism</vt:lpstr>
      <vt:lpstr>Law of Demeter</vt:lpstr>
      <vt:lpstr>Understandability</vt:lpstr>
      <vt:lpstr>Names rules</vt:lpstr>
      <vt:lpstr>Functions rule</vt:lpstr>
      <vt:lpstr>Comment rules</vt:lpstr>
      <vt:lpstr>Source code structure</vt:lpstr>
      <vt:lpstr>Objects and data structures</vt:lpstr>
      <vt:lpstr>Tests</vt:lpstr>
      <vt:lpstr>Code smells</vt:lpstr>
      <vt:lpstr>Error handling</vt:lpstr>
      <vt:lpstr>Technical debt</vt:lpstr>
      <vt:lpstr>Refactoring</vt:lpstr>
      <vt:lpstr>Refactoring</vt:lpstr>
      <vt:lpstr>Prerequesites</vt:lpstr>
      <vt:lpstr>Refactoring practices</vt:lpstr>
      <vt:lpstr>Rewritting conditionals</vt:lpstr>
      <vt:lpstr>Let’s code</vt:lpstr>
      <vt:lpstr>Organizing code</vt:lpstr>
      <vt:lpstr>PowerPoint Presentation</vt:lpstr>
      <vt:lpstr>Patte</vt:lpstr>
      <vt:lpstr>Process communication</vt:lpstr>
      <vt:lpstr>Software Architecture</vt:lpstr>
      <vt:lpstr>API – Command and Query Responsibility Segregation</vt:lpstr>
      <vt:lpstr>API – Event sourcing</vt:lpstr>
      <vt:lpstr>Bootstrapping project</vt:lpstr>
      <vt:lpstr>BDD and layers of code</vt:lpstr>
      <vt:lpstr>BDD</vt:lpstr>
      <vt:lpstr>BDD – hexagonal architecture</vt:lpstr>
      <vt:lpstr>Clean architecture</vt:lpstr>
      <vt:lpstr>Clean architecture example flow</vt:lpstr>
      <vt:lpstr>Clean 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H Cedric</dc:creator>
  <cp:keywords/>
  <cp:lastModifiedBy>H Cedric</cp:lastModifiedBy>
  <cp:revision>55</cp:revision>
  <dcterms:created xsi:type="dcterms:W3CDTF">2022-11-12T13:34:30Z</dcterms:created>
  <dcterms:modified xsi:type="dcterms:W3CDTF">2022-12-12T23:39:37Z</dcterms:modified>
  <cp:version/>
</cp:coreProperties>
</file>